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9"/>
  </p:notesMasterIdLst>
  <p:sldIdLst>
    <p:sldId id="256" r:id="rId2"/>
    <p:sldId id="257" r:id="rId3"/>
    <p:sldId id="259" r:id="rId4"/>
    <p:sldId id="359" r:id="rId5"/>
    <p:sldId id="330" r:id="rId6"/>
    <p:sldId id="258" r:id="rId7"/>
    <p:sldId id="325" r:id="rId8"/>
    <p:sldId id="378" r:id="rId9"/>
    <p:sldId id="379" r:id="rId10"/>
    <p:sldId id="370" r:id="rId11"/>
    <p:sldId id="367" r:id="rId12"/>
    <p:sldId id="360" r:id="rId13"/>
    <p:sldId id="363" r:id="rId14"/>
    <p:sldId id="368" r:id="rId15"/>
    <p:sldId id="382" r:id="rId16"/>
    <p:sldId id="369" r:id="rId17"/>
    <p:sldId id="390" r:id="rId18"/>
    <p:sldId id="371" r:id="rId19"/>
    <p:sldId id="383" r:id="rId20"/>
    <p:sldId id="372" r:id="rId21"/>
    <p:sldId id="391" r:id="rId22"/>
    <p:sldId id="374" r:id="rId23"/>
    <p:sldId id="373" r:id="rId24"/>
    <p:sldId id="384" r:id="rId25"/>
    <p:sldId id="385" r:id="rId26"/>
    <p:sldId id="375" r:id="rId27"/>
    <p:sldId id="376" r:id="rId28"/>
    <p:sldId id="377" r:id="rId29"/>
    <p:sldId id="392" r:id="rId30"/>
    <p:sldId id="393" r:id="rId31"/>
    <p:sldId id="395" r:id="rId32"/>
    <p:sldId id="396" r:id="rId33"/>
    <p:sldId id="397" r:id="rId34"/>
    <p:sldId id="398" r:id="rId35"/>
    <p:sldId id="403" r:id="rId36"/>
    <p:sldId id="405" r:id="rId37"/>
    <p:sldId id="394" r:id="rId38"/>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hammed  Sonko" initials="MS" lastIdx="1" clrIdx="0">
    <p:extLst>
      <p:ext uri="{19B8F6BF-5375-455C-9EA6-DF929625EA0E}">
        <p15:presenceInfo xmlns:p15="http://schemas.microsoft.com/office/powerpoint/2012/main" userId="Muhammed  Sonk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3300"/>
    <a:srgbClr val="FF3300"/>
    <a:srgbClr val="FF6600"/>
    <a:srgbClr val="993300"/>
    <a:srgbClr val="E11F9C"/>
    <a:srgbClr val="F40CEE"/>
    <a:srgbClr val="FF9933"/>
    <a:srgbClr val="FF66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30" autoAdjust="0"/>
    <p:restoredTop sz="93792" autoAdjust="0"/>
  </p:normalViewPr>
  <p:slideViewPr>
    <p:cSldViewPr snapToGrid="0">
      <p:cViewPr varScale="1">
        <p:scale>
          <a:sx n="63" d="100"/>
          <a:sy n="63" d="100"/>
        </p:scale>
        <p:origin x="684"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534857-D172-4123-A011-CF492704DEAE}" type="doc">
      <dgm:prSet loTypeId="urn:microsoft.com/office/officeart/2005/8/layout/venn1" loCatId="relationship" qsTypeId="urn:microsoft.com/office/officeart/2005/8/quickstyle/simple1" qsCatId="simple" csTypeId="urn:microsoft.com/office/officeart/2005/8/colors/accent1_2" csCatId="accent1" phldr="1"/>
      <dgm:spPr/>
    </dgm:pt>
    <dgm:pt modelId="{7DAFA20E-FC41-4C0F-9681-06E169424627}">
      <dgm:prSet phldrT="[Text]"/>
      <dgm:spPr/>
      <dgm:t>
        <a:bodyPr/>
        <a:lstStyle/>
        <a:p>
          <a:r>
            <a:rPr lang="en-US" dirty="0"/>
            <a:t>Faith</a:t>
          </a:r>
          <a:endParaRPr lang="en-GM" dirty="0"/>
        </a:p>
      </dgm:t>
    </dgm:pt>
    <dgm:pt modelId="{9541343F-3FF7-457F-B124-A2E9EA61519D}" type="parTrans" cxnId="{321AEF65-0940-46F2-9DD3-440990CC83F1}">
      <dgm:prSet/>
      <dgm:spPr/>
      <dgm:t>
        <a:bodyPr/>
        <a:lstStyle/>
        <a:p>
          <a:endParaRPr lang="en-GM"/>
        </a:p>
      </dgm:t>
    </dgm:pt>
    <dgm:pt modelId="{724F1C1C-3202-41A5-91AC-44B619E09001}" type="sibTrans" cxnId="{321AEF65-0940-46F2-9DD3-440990CC83F1}">
      <dgm:prSet/>
      <dgm:spPr/>
      <dgm:t>
        <a:bodyPr/>
        <a:lstStyle/>
        <a:p>
          <a:endParaRPr lang="en-GM"/>
        </a:p>
      </dgm:t>
    </dgm:pt>
    <dgm:pt modelId="{E6CCD582-5AA9-4F05-8EC3-A54C44929916}">
      <dgm:prSet phldrT="[Text]"/>
      <dgm:spPr/>
      <dgm:t>
        <a:bodyPr/>
        <a:lstStyle/>
        <a:p>
          <a:r>
            <a:rPr lang="en-US" dirty="0"/>
            <a:t>    Finance</a:t>
          </a:r>
          <a:endParaRPr lang="en-GM" dirty="0"/>
        </a:p>
      </dgm:t>
    </dgm:pt>
    <dgm:pt modelId="{504089C7-0D17-4995-AECD-A1E3313D378A}" type="parTrans" cxnId="{56B29D22-04AA-4BA8-812D-7097F2490BEB}">
      <dgm:prSet/>
      <dgm:spPr/>
      <dgm:t>
        <a:bodyPr/>
        <a:lstStyle/>
        <a:p>
          <a:endParaRPr lang="en-GM"/>
        </a:p>
      </dgm:t>
    </dgm:pt>
    <dgm:pt modelId="{848406F0-E19E-4878-B904-8E4E5676E19F}" type="sibTrans" cxnId="{56B29D22-04AA-4BA8-812D-7097F2490BEB}">
      <dgm:prSet/>
      <dgm:spPr/>
      <dgm:t>
        <a:bodyPr/>
        <a:lstStyle/>
        <a:p>
          <a:endParaRPr lang="en-GM"/>
        </a:p>
      </dgm:t>
    </dgm:pt>
    <dgm:pt modelId="{65BC536D-7C11-467B-A402-BF7D67AB2C34}" type="pres">
      <dgm:prSet presAssocID="{2E534857-D172-4123-A011-CF492704DEAE}" presName="compositeShape" presStyleCnt="0">
        <dgm:presLayoutVars>
          <dgm:chMax val="7"/>
          <dgm:dir/>
          <dgm:resizeHandles val="exact"/>
        </dgm:presLayoutVars>
      </dgm:prSet>
      <dgm:spPr/>
    </dgm:pt>
    <dgm:pt modelId="{E1743584-8FF8-46B3-AED6-C0E484179B30}" type="pres">
      <dgm:prSet presAssocID="{7DAFA20E-FC41-4C0F-9681-06E169424627}" presName="circ1" presStyleLbl="vennNode1" presStyleIdx="0" presStyleCnt="2" custScaleX="124964" custLinFactNeighborY="-885"/>
      <dgm:spPr/>
    </dgm:pt>
    <dgm:pt modelId="{395BE775-D4B0-443E-943D-179A6EBDA152}" type="pres">
      <dgm:prSet presAssocID="{7DAFA20E-FC41-4C0F-9681-06E169424627}" presName="circ1Tx" presStyleLbl="revTx" presStyleIdx="0" presStyleCnt="0">
        <dgm:presLayoutVars>
          <dgm:chMax val="0"/>
          <dgm:chPref val="0"/>
          <dgm:bulletEnabled val="1"/>
        </dgm:presLayoutVars>
      </dgm:prSet>
      <dgm:spPr/>
    </dgm:pt>
    <dgm:pt modelId="{8CAD8DE5-D680-4EC4-A446-30782225C760}" type="pres">
      <dgm:prSet presAssocID="{E6CCD582-5AA9-4F05-8EC3-A54C44929916}" presName="circ2" presStyleLbl="vennNode1" presStyleIdx="1" presStyleCnt="2" custScaleX="123707" custLinFactNeighborY="-1158"/>
      <dgm:spPr/>
    </dgm:pt>
    <dgm:pt modelId="{3CBC558F-6F49-448A-A27D-A0658C467F4B}" type="pres">
      <dgm:prSet presAssocID="{E6CCD582-5AA9-4F05-8EC3-A54C44929916}" presName="circ2Tx" presStyleLbl="revTx" presStyleIdx="0" presStyleCnt="0">
        <dgm:presLayoutVars>
          <dgm:chMax val="0"/>
          <dgm:chPref val="0"/>
          <dgm:bulletEnabled val="1"/>
        </dgm:presLayoutVars>
      </dgm:prSet>
      <dgm:spPr/>
    </dgm:pt>
  </dgm:ptLst>
  <dgm:cxnLst>
    <dgm:cxn modelId="{56B29D22-04AA-4BA8-812D-7097F2490BEB}" srcId="{2E534857-D172-4123-A011-CF492704DEAE}" destId="{E6CCD582-5AA9-4F05-8EC3-A54C44929916}" srcOrd="1" destOrd="0" parTransId="{504089C7-0D17-4995-AECD-A1E3313D378A}" sibTransId="{848406F0-E19E-4878-B904-8E4E5676E19F}"/>
    <dgm:cxn modelId="{D7EC9726-3A4A-4328-BF34-5BDD6ADB0FD2}" type="presOf" srcId="{2E534857-D172-4123-A011-CF492704DEAE}" destId="{65BC536D-7C11-467B-A402-BF7D67AB2C34}" srcOrd="0" destOrd="0" presId="urn:microsoft.com/office/officeart/2005/8/layout/venn1"/>
    <dgm:cxn modelId="{93034B63-E059-4767-A062-6E19360B8096}" type="presOf" srcId="{E6CCD582-5AA9-4F05-8EC3-A54C44929916}" destId="{8CAD8DE5-D680-4EC4-A446-30782225C760}" srcOrd="0" destOrd="0" presId="urn:microsoft.com/office/officeart/2005/8/layout/venn1"/>
    <dgm:cxn modelId="{321AEF65-0940-46F2-9DD3-440990CC83F1}" srcId="{2E534857-D172-4123-A011-CF492704DEAE}" destId="{7DAFA20E-FC41-4C0F-9681-06E169424627}" srcOrd="0" destOrd="0" parTransId="{9541343F-3FF7-457F-B124-A2E9EA61519D}" sibTransId="{724F1C1C-3202-41A5-91AC-44B619E09001}"/>
    <dgm:cxn modelId="{DC60B748-BA2D-46BE-B7FC-79F9E2B220C5}" type="presOf" srcId="{7DAFA20E-FC41-4C0F-9681-06E169424627}" destId="{395BE775-D4B0-443E-943D-179A6EBDA152}" srcOrd="1" destOrd="0" presId="urn:microsoft.com/office/officeart/2005/8/layout/venn1"/>
    <dgm:cxn modelId="{68A5DB8B-2E27-4894-AEB9-F1C29864830A}" type="presOf" srcId="{E6CCD582-5AA9-4F05-8EC3-A54C44929916}" destId="{3CBC558F-6F49-448A-A27D-A0658C467F4B}" srcOrd="1" destOrd="0" presId="urn:microsoft.com/office/officeart/2005/8/layout/venn1"/>
    <dgm:cxn modelId="{BBE289BC-B161-4F78-BC32-4D8E308C5387}" type="presOf" srcId="{7DAFA20E-FC41-4C0F-9681-06E169424627}" destId="{E1743584-8FF8-46B3-AED6-C0E484179B30}" srcOrd="0" destOrd="0" presId="urn:microsoft.com/office/officeart/2005/8/layout/venn1"/>
    <dgm:cxn modelId="{014D5181-3DC3-4E2F-95A1-8B33FA0922BB}" type="presParOf" srcId="{65BC536D-7C11-467B-A402-BF7D67AB2C34}" destId="{E1743584-8FF8-46B3-AED6-C0E484179B30}" srcOrd="0" destOrd="0" presId="urn:microsoft.com/office/officeart/2005/8/layout/venn1"/>
    <dgm:cxn modelId="{53681ADC-F288-4723-A814-733C0AC8A9DD}" type="presParOf" srcId="{65BC536D-7C11-467B-A402-BF7D67AB2C34}" destId="{395BE775-D4B0-443E-943D-179A6EBDA152}" srcOrd="1" destOrd="0" presId="urn:microsoft.com/office/officeart/2005/8/layout/venn1"/>
    <dgm:cxn modelId="{51A342AE-C83A-49B6-B919-3FD724F06BA2}" type="presParOf" srcId="{65BC536D-7C11-467B-A402-BF7D67AB2C34}" destId="{8CAD8DE5-D680-4EC4-A446-30782225C760}" srcOrd="2" destOrd="0" presId="urn:microsoft.com/office/officeart/2005/8/layout/venn1"/>
    <dgm:cxn modelId="{019E2513-D0B9-4A7A-98CA-1CE82989F056}" type="presParOf" srcId="{65BC536D-7C11-467B-A402-BF7D67AB2C34}" destId="{3CBC558F-6F49-448A-A27D-A0658C467F4B}"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743584-8FF8-46B3-AED6-C0E484179B30}">
      <dsp:nvSpPr>
        <dsp:cNvPr id="0" name=""/>
        <dsp:cNvSpPr/>
      </dsp:nvSpPr>
      <dsp:spPr>
        <a:xfrm>
          <a:off x="127753" y="0"/>
          <a:ext cx="7174395" cy="5741170"/>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2889250">
            <a:lnSpc>
              <a:spcPct val="90000"/>
            </a:lnSpc>
            <a:spcBef>
              <a:spcPct val="0"/>
            </a:spcBef>
            <a:spcAft>
              <a:spcPct val="35000"/>
            </a:spcAft>
            <a:buNone/>
          </a:pPr>
          <a:r>
            <a:rPr lang="en-US" sz="6500" kern="1200" dirty="0"/>
            <a:t>Faith</a:t>
          </a:r>
          <a:endParaRPr lang="en-GM" sz="6500" kern="1200" dirty="0"/>
        </a:p>
      </dsp:txBody>
      <dsp:txXfrm>
        <a:off x="1129583" y="677007"/>
        <a:ext cx="4136588" cy="4387155"/>
      </dsp:txXfrm>
    </dsp:sp>
    <dsp:sp modelId="{8CAD8DE5-D680-4EC4-A446-30782225C760}">
      <dsp:nvSpPr>
        <dsp:cNvPr id="0" name=""/>
        <dsp:cNvSpPr/>
      </dsp:nvSpPr>
      <dsp:spPr>
        <a:xfrm>
          <a:off x="4301617" y="0"/>
          <a:ext cx="7102229" cy="5741170"/>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2889250">
            <a:lnSpc>
              <a:spcPct val="90000"/>
            </a:lnSpc>
            <a:spcBef>
              <a:spcPct val="0"/>
            </a:spcBef>
            <a:spcAft>
              <a:spcPct val="35000"/>
            </a:spcAft>
            <a:buNone/>
          </a:pPr>
          <a:r>
            <a:rPr lang="en-US" sz="6500" kern="1200" dirty="0"/>
            <a:t>    Finance</a:t>
          </a:r>
          <a:endParaRPr lang="en-GM" sz="6500" kern="1200" dirty="0"/>
        </a:p>
      </dsp:txBody>
      <dsp:txXfrm>
        <a:off x="6317114" y="677007"/>
        <a:ext cx="4094979" cy="438715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158EEA6C-EE5C-49F0-84FC-3777AFE4D547}" type="datetimeFigureOut">
              <a:rPr lang="en-GB" smtClean="0"/>
              <a:t>22/03/2022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CF7B1B74-F889-45E4-A070-B6318BAEE447}" type="slidenum">
              <a:rPr lang="en-GB" smtClean="0"/>
              <a:t>‹#›</a:t>
            </a:fld>
            <a:endParaRPr lang="en-GB"/>
          </a:p>
        </p:txBody>
      </p:sp>
    </p:spTree>
    <p:extLst>
      <p:ext uri="{BB962C8B-B14F-4D97-AF65-F5344CB8AC3E}">
        <p14:creationId xmlns:p14="http://schemas.microsoft.com/office/powerpoint/2010/main" val="3840137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7B1B74-F889-45E4-A070-B6318BAEE447}" type="slidenum">
              <a:rPr lang="en-GB" smtClean="0"/>
              <a:t>1</a:t>
            </a:fld>
            <a:endParaRPr lang="en-GB"/>
          </a:p>
        </p:txBody>
      </p:sp>
    </p:spTree>
    <p:extLst>
      <p:ext uri="{BB962C8B-B14F-4D97-AF65-F5344CB8AC3E}">
        <p14:creationId xmlns:p14="http://schemas.microsoft.com/office/powerpoint/2010/main" val="26691628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7B1B74-F889-45E4-A070-B6318BAEE44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69656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F7B1B74-F889-45E4-A070-B6318BAEE447}" type="slidenum">
              <a:rPr lang="en-GB" smtClean="0"/>
              <a:t>12</a:t>
            </a:fld>
            <a:endParaRPr lang="en-GB"/>
          </a:p>
        </p:txBody>
      </p:sp>
    </p:spTree>
    <p:extLst>
      <p:ext uri="{BB962C8B-B14F-4D97-AF65-F5344CB8AC3E}">
        <p14:creationId xmlns:p14="http://schemas.microsoft.com/office/powerpoint/2010/main" val="27319540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7B1B74-F889-45E4-A070-B6318BAEE44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96671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F7B1B74-F889-45E4-A070-B6318BAEE447}" type="slidenum">
              <a:rPr lang="en-GB" smtClean="0"/>
              <a:t>14</a:t>
            </a:fld>
            <a:endParaRPr lang="en-GB"/>
          </a:p>
        </p:txBody>
      </p:sp>
    </p:spTree>
    <p:extLst>
      <p:ext uri="{BB962C8B-B14F-4D97-AF65-F5344CB8AC3E}">
        <p14:creationId xmlns:p14="http://schemas.microsoft.com/office/powerpoint/2010/main" val="3780678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F7B1B74-F889-45E4-A070-B6318BAEE447}" type="slidenum">
              <a:rPr lang="en-GB" smtClean="0"/>
              <a:t>15</a:t>
            </a:fld>
            <a:endParaRPr lang="en-GB"/>
          </a:p>
        </p:txBody>
      </p:sp>
    </p:spTree>
    <p:extLst>
      <p:ext uri="{BB962C8B-B14F-4D97-AF65-F5344CB8AC3E}">
        <p14:creationId xmlns:p14="http://schemas.microsoft.com/office/powerpoint/2010/main" val="1238016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F7B1B74-F889-45E4-A070-B6318BAEE447}" type="slidenum">
              <a:rPr lang="en-GB" smtClean="0"/>
              <a:t>16</a:t>
            </a:fld>
            <a:endParaRPr lang="en-GB"/>
          </a:p>
        </p:txBody>
      </p:sp>
    </p:spTree>
    <p:extLst>
      <p:ext uri="{BB962C8B-B14F-4D97-AF65-F5344CB8AC3E}">
        <p14:creationId xmlns:p14="http://schemas.microsoft.com/office/powerpoint/2010/main" val="24908275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F7B1B74-F889-45E4-A070-B6318BAEE447}" type="slidenum">
              <a:rPr lang="en-GB" smtClean="0"/>
              <a:t>17</a:t>
            </a:fld>
            <a:endParaRPr lang="en-GB"/>
          </a:p>
        </p:txBody>
      </p:sp>
    </p:spTree>
    <p:extLst>
      <p:ext uri="{BB962C8B-B14F-4D97-AF65-F5344CB8AC3E}">
        <p14:creationId xmlns:p14="http://schemas.microsoft.com/office/powerpoint/2010/main" val="2244590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F7B1B74-F889-45E4-A070-B6318BAEE447}" type="slidenum">
              <a:rPr lang="en-GB" smtClean="0"/>
              <a:t>18</a:t>
            </a:fld>
            <a:endParaRPr lang="en-GB"/>
          </a:p>
        </p:txBody>
      </p:sp>
    </p:spTree>
    <p:extLst>
      <p:ext uri="{BB962C8B-B14F-4D97-AF65-F5344CB8AC3E}">
        <p14:creationId xmlns:p14="http://schemas.microsoft.com/office/powerpoint/2010/main" val="6272347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F7B1B74-F889-45E4-A070-B6318BAEE447}" type="slidenum">
              <a:rPr lang="en-GB" smtClean="0"/>
              <a:t>19</a:t>
            </a:fld>
            <a:endParaRPr lang="en-GB"/>
          </a:p>
        </p:txBody>
      </p:sp>
    </p:spTree>
    <p:extLst>
      <p:ext uri="{BB962C8B-B14F-4D97-AF65-F5344CB8AC3E}">
        <p14:creationId xmlns:p14="http://schemas.microsoft.com/office/powerpoint/2010/main" val="23462273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F7B1B74-F889-45E4-A070-B6318BAEE447}" type="slidenum">
              <a:rPr lang="en-GB" smtClean="0"/>
              <a:t>20</a:t>
            </a:fld>
            <a:endParaRPr lang="en-GB"/>
          </a:p>
        </p:txBody>
      </p:sp>
    </p:spTree>
    <p:extLst>
      <p:ext uri="{BB962C8B-B14F-4D97-AF65-F5344CB8AC3E}">
        <p14:creationId xmlns:p14="http://schemas.microsoft.com/office/powerpoint/2010/main" val="2759374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7B1B74-F889-45E4-A070-B6318BAEE44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7429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F7B1B74-F889-45E4-A070-B6318BAEE447}" type="slidenum">
              <a:rPr lang="en-GB" smtClean="0"/>
              <a:t>21</a:t>
            </a:fld>
            <a:endParaRPr lang="en-GB"/>
          </a:p>
        </p:txBody>
      </p:sp>
    </p:spTree>
    <p:extLst>
      <p:ext uri="{BB962C8B-B14F-4D97-AF65-F5344CB8AC3E}">
        <p14:creationId xmlns:p14="http://schemas.microsoft.com/office/powerpoint/2010/main" val="18984292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7B1B74-F889-45E4-A070-B6318BAEE44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68504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F7B1B74-F889-45E4-A070-B6318BAEE447}" type="slidenum">
              <a:rPr lang="en-GB" smtClean="0"/>
              <a:t>23</a:t>
            </a:fld>
            <a:endParaRPr lang="en-GB"/>
          </a:p>
        </p:txBody>
      </p:sp>
    </p:spTree>
    <p:extLst>
      <p:ext uri="{BB962C8B-B14F-4D97-AF65-F5344CB8AC3E}">
        <p14:creationId xmlns:p14="http://schemas.microsoft.com/office/powerpoint/2010/main" val="39781226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F7B1B74-F889-45E4-A070-B6318BAEE447}" type="slidenum">
              <a:rPr lang="en-GB" smtClean="0"/>
              <a:t>24</a:t>
            </a:fld>
            <a:endParaRPr lang="en-GB"/>
          </a:p>
        </p:txBody>
      </p:sp>
    </p:spTree>
    <p:extLst>
      <p:ext uri="{BB962C8B-B14F-4D97-AF65-F5344CB8AC3E}">
        <p14:creationId xmlns:p14="http://schemas.microsoft.com/office/powerpoint/2010/main" val="22372531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F7B1B74-F889-45E4-A070-B6318BAEE447}" type="slidenum">
              <a:rPr lang="en-GB" smtClean="0"/>
              <a:t>25</a:t>
            </a:fld>
            <a:endParaRPr lang="en-GB"/>
          </a:p>
        </p:txBody>
      </p:sp>
    </p:spTree>
    <p:extLst>
      <p:ext uri="{BB962C8B-B14F-4D97-AF65-F5344CB8AC3E}">
        <p14:creationId xmlns:p14="http://schemas.microsoft.com/office/powerpoint/2010/main" val="36805113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I bought this good at X and I will sell it to you at X+Y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7B1B74-F889-45E4-A070-B6318BAEE44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6577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F7B1B74-F889-45E4-A070-B6318BAEE447}" type="slidenum">
              <a:rPr lang="en-GB" smtClean="0"/>
              <a:t>27</a:t>
            </a:fld>
            <a:endParaRPr lang="en-GB"/>
          </a:p>
        </p:txBody>
      </p:sp>
    </p:spTree>
    <p:extLst>
      <p:ext uri="{BB962C8B-B14F-4D97-AF65-F5344CB8AC3E}">
        <p14:creationId xmlns:p14="http://schemas.microsoft.com/office/powerpoint/2010/main" val="26010954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F7B1B74-F889-45E4-A070-B6318BAEE447}" type="slidenum">
              <a:rPr lang="en-GB" smtClean="0"/>
              <a:t>28</a:t>
            </a:fld>
            <a:endParaRPr lang="en-GB"/>
          </a:p>
        </p:txBody>
      </p:sp>
    </p:spTree>
    <p:extLst>
      <p:ext uri="{BB962C8B-B14F-4D97-AF65-F5344CB8AC3E}">
        <p14:creationId xmlns:p14="http://schemas.microsoft.com/office/powerpoint/2010/main" val="42850014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F7B1B74-F889-45E4-A070-B6318BAEE447}" type="slidenum">
              <a:rPr lang="en-GB" smtClean="0"/>
              <a:t>29</a:t>
            </a:fld>
            <a:endParaRPr lang="en-GB"/>
          </a:p>
        </p:txBody>
      </p:sp>
    </p:spTree>
    <p:extLst>
      <p:ext uri="{BB962C8B-B14F-4D97-AF65-F5344CB8AC3E}">
        <p14:creationId xmlns:p14="http://schemas.microsoft.com/office/powerpoint/2010/main" val="28246574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F7B1B74-F889-45E4-A070-B6318BAEE447}" type="slidenum">
              <a:rPr lang="en-GB" smtClean="0"/>
              <a:t>30</a:t>
            </a:fld>
            <a:endParaRPr lang="en-GB"/>
          </a:p>
        </p:txBody>
      </p:sp>
    </p:spTree>
    <p:extLst>
      <p:ext uri="{BB962C8B-B14F-4D97-AF65-F5344CB8AC3E}">
        <p14:creationId xmlns:p14="http://schemas.microsoft.com/office/powerpoint/2010/main" val="1721102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F7B1B74-F889-45E4-A070-B6318BAEE447}" type="slidenum">
              <a:rPr lang="en-GB" smtClean="0"/>
              <a:t>4</a:t>
            </a:fld>
            <a:endParaRPr lang="en-GB"/>
          </a:p>
        </p:txBody>
      </p:sp>
    </p:spTree>
    <p:extLst>
      <p:ext uri="{BB962C8B-B14F-4D97-AF65-F5344CB8AC3E}">
        <p14:creationId xmlns:p14="http://schemas.microsoft.com/office/powerpoint/2010/main" val="34948985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7B1B74-F889-45E4-A070-B6318BAEE44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3637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7B1B74-F889-45E4-A070-B6318BAEE44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74296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7B1B74-F889-45E4-A070-B6318BAEE44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30399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I bought this good at X and I will sell it to you at X+Y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7B1B74-F889-45E4-A070-B6318BAEE44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65778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7B1B74-F889-45E4-A070-B6318BAEE44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72538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7B1B74-F889-45E4-A070-B6318BAEE44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503924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F7B1B74-F889-45E4-A070-B6318BAEE447}" type="slidenum">
              <a:rPr lang="en-GB" smtClean="0"/>
              <a:t>37</a:t>
            </a:fld>
            <a:endParaRPr lang="en-GB"/>
          </a:p>
        </p:txBody>
      </p:sp>
    </p:spTree>
    <p:extLst>
      <p:ext uri="{BB962C8B-B14F-4D97-AF65-F5344CB8AC3E}">
        <p14:creationId xmlns:p14="http://schemas.microsoft.com/office/powerpoint/2010/main" val="1281561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F7B1B74-F889-45E4-A070-B6318BAEE447}" type="slidenum">
              <a:rPr lang="en-GB" smtClean="0"/>
              <a:t>5</a:t>
            </a:fld>
            <a:endParaRPr lang="en-GB"/>
          </a:p>
        </p:txBody>
      </p:sp>
    </p:spTree>
    <p:extLst>
      <p:ext uri="{BB962C8B-B14F-4D97-AF65-F5344CB8AC3E}">
        <p14:creationId xmlns:p14="http://schemas.microsoft.com/office/powerpoint/2010/main" val="4216626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F7B1B74-F889-45E4-A070-B6318BAEE447}" type="slidenum">
              <a:rPr lang="en-GB" smtClean="0"/>
              <a:t>6</a:t>
            </a:fld>
            <a:endParaRPr lang="en-GB"/>
          </a:p>
        </p:txBody>
      </p:sp>
    </p:spTree>
    <p:extLst>
      <p:ext uri="{BB962C8B-B14F-4D97-AF65-F5344CB8AC3E}">
        <p14:creationId xmlns:p14="http://schemas.microsoft.com/office/powerpoint/2010/main" val="1167399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F7B1B74-F889-45E4-A070-B6318BAEE447}" type="slidenum">
              <a:rPr lang="en-GB" smtClean="0"/>
              <a:t>7</a:t>
            </a:fld>
            <a:endParaRPr lang="en-GB"/>
          </a:p>
        </p:txBody>
      </p:sp>
    </p:spTree>
    <p:extLst>
      <p:ext uri="{BB962C8B-B14F-4D97-AF65-F5344CB8AC3E}">
        <p14:creationId xmlns:p14="http://schemas.microsoft.com/office/powerpoint/2010/main" val="3899275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F7B1B74-F889-45E4-A070-B6318BAEE447}" type="slidenum">
              <a:rPr lang="en-GB" smtClean="0"/>
              <a:t>8</a:t>
            </a:fld>
            <a:endParaRPr lang="en-GB"/>
          </a:p>
        </p:txBody>
      </p:sp>
    </p:spTree>
    <p:extLst>
      <p:ext uri="{BB962C8B-B14F-4D97-AF65-F5344CB8AC3E}">
        <p14:creationId xmlns:p14="http://schemas.microsoft.com/office/powerpoint/2010/main" val="13131361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F7B1B74-F889-45E4-A070-B6318BAEE447}" type="slidenum">
              <a:rPr lang="en-GB" smtClean="0"/>
              <a:t>9</a:t>
            </a:fld>
            <a:endParaRPr lang="en-GB"/>
          </a:p>
        </p:txBody>
      </p:sp>
    </p:spTree>
    <p:extLst>
      <p:ext uri="{BB962C8B-B14F-4D97-AF65-F5344CB8AC3E}">
        <p14:creationId xmlns:p14="http://schemas.microsoft.com/office/powerpoint/2010/main" val="2491244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CF7B1B74-F889-45E4-A070-B6318BAEE447}" type="slidenum">
              <a:rPr lang="en-GB" smtClean="0"/>
              <a:t>10</a:t>
            </a:fld>
            <a:endParaRPr lang="en-GB"/>
          </a:p>
        </p:txBody>
      </p:sp>
    </p:spTree>
    <p:extLst>
      <p:ext uri="{BB962C8B-B14F-4D97-AF65-F5344CB8AC3E}">
        <p14:creationId xmlns:p14="http://schemas.microsoft.com/office/powerpoint/2010/main" val="3753988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7ACA2C-49C1-4088-BD18-F2FFC5C6439F}" type="datetimeFigureOut">
              <a:rPr lang="en-GB" smtClean="0"/>
              <a:t>22/03/2022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A5AF69-77F2-46E8-9219-5C11C1E336DC}"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6747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7ACA2C-49C1-4088-BD18-F2FFC5C6439F}" type="datetimeFigureOut">
              <a:rPr lang="en-GB" smtClean="0"/>
              <a:t>22/03/2022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A5AF69-77F2-46E8-9219-5C11C1E336DC}" type="slidenum">
              <a:rPr lang="en-GB" smtClean="0"/>
              <a:t>‹#›</a:t>
            </a:fld>
            <a:endParaRPr lang="en-GB"/>
          </a:p>
        </p:txBody>
      </p:sp>
    </p:spTree>
    <p:extLst>
      <p:ext uri="{BB962C8B-B14F-4D97-AF65-F5344CB8AC3E}">
        <p14:creationId xmlns:p14="http://schemas.microsoft.com/office/powerpoint/2010/main" val="1645667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7ACA2C-49C1-4088-BD18-F2FFC5C6439F}" type="datetimeFigureOut">
              <a:rPr lang="en-GB" smtClean="0"/>
              <a:t>22/03/2022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A5AF69-77F2-46E8-9219-5C11C1E336DC}" type="slidenum">
              <a:rPr lang="en-GB" smtClean="0"/>
              <a:t>‹#›</a:t>
            </a:fld>
            <a:endParaRPr lang="en-GB"/>
          </a:p>
        </p:txBody>
      </p:sp>
    </p:spTree>
    <p:extLst>
      <p:ext uri="{BB962C8B-B14F-4D97-AF65-F5344CB8AC3E}">
        <p14:creationId xmlns:p14="http://schemas.microsoft.com/office/powerpoint/2010/main" val="2432136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7ACA2C-49C1-4088-BD18-F2FFC5C6439F}" type="datetimeFigureOut">
              <a:rPr lang="en-GB" smtClean="0"/>
              <a:t>22/03/2022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A5AF69-77F2-46E8-9219-5C11C1E336DC}" type="slidenum">
              <a:rPr lang="en-GB" smtClean="0"/>
              <a:t>‹#›</a:t>
            </a:fld>
            <a:endParaRPr lang="en-GB"/>
          </a:p>
        </p:txBody>
      </p:sp>
    </p:spTree>
    <p:extLst>
      <p:ext uri="{BB962C8B-B14F-4D97-AF65-F5344CB8AC3E}">
        <p14:creationId xmlns:p14="http://schemas.microsoft.com/office/powerpoint/2010/main" val="3319305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7ACA2C-49C1-4088-BD18-F2FFC5C6439F}" type="datetimeFigureOut">
              <a:rPr lang="en-GB" smtClean="0"/>
              <a:t>22/03/2022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A5AF69-77F2-46E8-9219-5C11C1E336DC}"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4022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7ACA2C-49C1-4088-BD18-F2FFC5C6439F}" type="datetimeFigureOut">
              <a:rPr lang="en-GB" smtClean="0"/>
              <a:t>22/03/2022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A5AF69-77F2-46E8-9219-5C11C1E336DC}" type="slidenum">
              <a:rPr lang="en-GB" smtClean="0"/>
              <a:t>‹#›</a:t>
            </a:fld>
            <a:endParaRPr lang="en-GB"/>
          </a:p>
        </p:txBody>
      </p:sp>
    </p:spTree>
    <p:extLst>
      <p:ext uri="{BB962C8B-B14F-4D97-AF65-F5344CB8AC3E}">
        <p14:creationId xmlns:p14="http://schemas.microsoft.com/office/powerpoint/2010/main" val="673568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7ACA2C-49C1-4088-BD18-F2FFC5C6439F}" type="datetimeFigureOut">
              <a:rPr lang="en-GB" smtClean="0"/>
              <a:t>22/03/2022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A5AF69-77F2-46E8-9219-5C11C1E336DC}" type="slidenum">
              <a:rPr lang="en-GB" smtClean="0"/>
              <a:t>‹#›</a:t>
            </a:fld>
            <a:endParaRPr lang="en-GB"/>
          </a:p>
        </p:txBody>
      </p:sp>
    </p:spTree>
    <p:extLst>
      <p:ext uri="{BB962C8B-B14F-4D97-AF65-F5344CB8AC3E}">
        <p14:creationId xmlns:p14="http://schemas.microsoft.com/office/powerpoint/2010/main" val="3848477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7ACA2C-49C1-4088-BD18-F2FFC5C6439F}" type="datetimeFigureOut">
              <a:rPr lang="en-GB" smtClean="0"/>
              <a:t>22/03/2022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A5AF69-77F2-46E8-9219-5C11C1E336DC}" type="slidenum">
              <a:rPr lang="en-GB" smtClean="0"/>
              <a:t>‹#›</a:t>
            </a:fld>
            <a:endParaRPr lang="en-GB"/>
          </a:p>
        </p:txBody>
      </p:sp>
    </p:spTree>
    <p:extLst>
      <p:ext uri="{BB962C8B-B14F-4D97-AF65-F5344CB8AC3E}">
        <p14:creationId xmlns:p14="http://schemas.microsoft.com/office/powerpoint/2010/main" val="3866672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17ACA2C-49C1-4088-BD18-F2FFC5C6439F}" type="datetimeFigureOut">
              <a:rPr lang="en-GB" smtClean="0"/>
              <a:t>22/03/2022</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CDA5AF69-77F2-46E8-9219-5C11C1E336DC}" type="slidenum">
              <a:rPr lang="en-GB" smtClean="0"/>
              <a:t>‹#›</a:t>
            </a:fld>
            <a:endParaRPr lang="en-GB"/>
          </a:p>
        </p:txBody>
      </p:sp>
    </p:spTree>
    <p:extLst>
      <p:ext uri="{BB962C8B-B14F-4D97-AF65-F5344CB8AC3E}">
        <p14:creationId xmlns:p14="http://schemas.microsoft.com/office/powerpoint/2010/main" val="2233329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17ACA2C-49C1-4088-BD18-F2FFC5C6439F}" type="datetimeFigureOut">
              <a:rPr lang="en-GB" smtClean="0"/>
              <a:t>22/03/2022</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DA5AF69-77F2-46E8-9219-5C11C1E336DC}" type="slidenum">
              <a:rPr lang="en-GB" smtClean="0"/>
              <a:t>‹#›</a:t>
            </a:fld>
            <a:endParaRPr lang="en-GB"/>
          </a:p>
        </p:txBody>
      </p:sp>
    </p:spTree>
    <p:extLst>
      <p:ext uri="{BB962C8B-B14F-4D97-AF65-F5344CB8AC3E}">
        <p14:creationId xmlns:p14="http://schemas.microsoft.com/office/powerpoint/2010/main" val="2121046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7ACA2C-49C1-4088-BD18-F2FFC5C6439F}" type="datetimeFigureOut">
              <a:rPr lang="en-GB" smtClean="0"/>
              <a:t>22/03/2022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A5AF69-77F2-46E8-9219-5C11C1E336DC}" type="slidenum">
              <a:rPr lang="en-GB" smtClean="0"/>
              <a:t>‹#›</a:t>
            </a:fld>
            <a:endParaRPr lang="en-GB"/>
          </a:p>
        </p:txBody>
      </p:sp>
    </p:spTree>
    <p:extLst>
      <p:ext uri="{BB962C8B-B14F-4D97-AF65-F5344CB8AC3E}">
        <p14:creationId xmlns:p14="http://schemas.microsoft.com/office/powerpoint/2010/main" val="2007029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17ACA2C-49C1-4088-BD18-F2FFC5C6439F}" type="datetimeFigureOut">
              <a:rPr lang="en-GB" smtClean="0"/>
              <a:t>22/03/2022</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DA5AF69-77F2-46E8-9219-5C11C1E336DC}"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845470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1677" y="2463339"/>
            <a:ext cx="10672080" cy="3319573"/>
          </a:xfrm>
        </p:spPr>
        <p:txBody>
          <a:bodyPr>
            <a:noAutofit/>
          </a:bodyPr>
          <a:lstStyle/>
          <a:p>
            <a:pPr algn="ctr"/>
            <a:br>
              <a:rPr lang="en-GB" sz="4800" b="1" dirty="0">
                <a:solidFill>
                  <a:schemeClr val="accent2">
                    <a:lumMod val="75000"/>
                  </a:schemeClr>
                </a:solidFill>
              </a:rPr>
            </a:br>
            <a:br>
              <a:rPr lang="en-GB" sz="4800" b="1" dirty="0">
                <a:solidFill>
                  <a:schemeClr val="accent2">
                    <a:lumMod val="75000"/>
                  </a:schemeClr>
                </a:solidFill>
              </a:rPr>
            </a:br>
            <a:br>
              <a:rPr lang="en-GB" sz="4800" b="1" dirty="0">
                <a:solidFill>
                  <a:schemeClr val="accent2">
                    <a:lumMod val="75000"/>
                  </a:schemeClr>
                </a:solidFill>
              </a:rPr>
            </a:br>
            <a:br>
              <a:rPr lang="en-GB" sz="4800" b="1" dirty="0">
                <a:solidFill>
                  <a:schemeClr val="accent2">
                    <a:lumMod val="75000"/>
                  </a:schemeClr>
                </a:solidFill>
              </a:rPr>
            </a:br>
            <a:br>
              <a:rPr lang="en-GB" sz="4800" b="1" dirty="0">
                <a:solidFill>
                  <a:schemeClr val="accent2">
                    <a:lumMod val="75000"/>
                  </a:schemeClr>
                </a:solidFill>
              </a:rPr>
            </a:br>
            <a:br>
              <a:rPr lang="en-GB" sz="4800" b="1" dirty="0">
                <a:solidFill>
                  <a:schemeClr val="accent2">
                    <a:lumMod val="75000"/>
                  </a:schemeClr>
                </a:solidFill>
              </a:rPr>
            </a:br>
            <a:br>
              <a:rPr lang="en-GB" sz="4800" b="1" dirty="0">
                <a:solidFill>
                  <a:schemeClr val="accent2">
                    <a:lumMod val="75000"/>
                  </a:schemeClr>
                </a:solidFill>
              </a:rPr>
            </a:br>
            <a:r>
              <a:rPr lang="en-GB" sz="5400" b="1" dirty="0">
                <a:solidFill>
                  <a:schemeClr val="accent2">
                    <a:lumMod val="75000"/>
                  </a:schemeClr>
                </a:solidFill>
              </a:rPr>
              <a:t>SHARIAH GOVERNANCE FRAMEWORK FOR ISLAMIC BANKS</a:t>
            </a:r>
            <a:br>
              <a:rPr lang="en-GB" sz="4000" b="1" dirty="0"/>
            </a:br>
            <a:br>
              <a:rPr lang="en-GB" sz="4000" b="1" dirty="0"/>
            </a:br>
            <a:r>
              <a:rPr lang="en-GB" sz="3200" b="1" dirty="0"/>
              <a:t>Presented by: </a:t>
            </a:r>
            <a:br>
              <a:rPr lang="en-GB" sz="3200" b="1" dirty="0"/>
            </a:br>
            <a:r>
              <a:rPr lang="en-GB" sz="3200" b="1" dirty="0"/>
              <a:t>Muhammed Sonko</a:t>
            </a:r>
            <a:br>
              <a:rPr lang="en-GB" sz="3200" b="1" dirty="0"/>
            </a:br>
            <a:r>
              <a:rPr lang="en-GB" sz="3200" b="1" dirty="0"/>
              <a:t>Other Financial Institutions Supervision Department (OFISD)</a:t>
            </a:r>
            <a:br>
              <a:rPr lang="en-GB" sz="3200" b="1" dirty="0"/>
            </a:br>
            <a:r>
              <a:rPr lang="en-GB" sz="3200" b="1" dirty="0"/>
              <a:t>Central Bank of The Gambia</a:t>
            </a:r>
            <a:br>
              <a:rPr lang="en-GB" sz="2800" b="1" dirty="0"/>
            </a:br>
            <a:br>
              <a:rPr lang="en-GB" sz="4000" b="1" dirty="0"/>
            </a:br>
            <a:br>
              <a:rPr lang="en-GB" sz="4000" b="1" dirty="0"/>
            </a:br>
            <a:br>
              <a:rPr lang="en-GB" sz="4000" b="1" dirty="0"/>
            </a:br>
            <a:endParaRPr lang="en-GB" sz="4000" b="1" dirty="0"/>
          </a:p>
        </p:txBody>
      </p:sp>
      <p:sp>
        <p:nvSpPr>
          <p:cNvPr id="3" name="Subtitle 2"/>
          <p:cNvSpPr>
            <a:spLocks noGrp="1"/>
          </p:cNvSpPr>
          <p:nvPr>
            <p:ph type="subTitle" idx="1"/>
          </p:nvPr>
        </p:nvSpPr>
        <p:spPr/>
        <p:txBody>
          <a:bodyPr>
            <a:normAutofit/>
          </a:bodyPr>
          <a:lstStyle/>
          <a:p>
            <a:pPr algn="ctr"/>
            <a:r>
              <a:rPr lang="en-GB" sz="2800" b="1" dirty="0"/>
              <a:t>8</a:t>
            </a:r>
            <a:r>
              <a:rPr lang="en-GB" sz="2800" b="1" baseline="30000" dirty="0"/>
              <a:t>TH</a:t>
            </a:r>
            <a:r>
              <a:rPr lang="en-GB" sz="2800" b="1" dirty="0"/>
              <a:t> AFRICAN ISLAMIC FINANCE SUMMIT – BANJUL, THE GAMBIA</a:t>
            </a:r>
          </a:p>
        </p:txBody>
      </p:sp>
    </p:spTree>
    <p:extLst>
      <p:ext uri="{BB962C8B-B14F-4D97-AF65-F5344CB8AC3E}">
        <p14:creationId xmlns:p14="http://schemas.microsoft.com/office/powerpoint/2010/main" val="1414016818"/>
      </p:ext>
    </p:extLst>
  </p:cSld>
  <p:clrMapOvr>
    <a:masterClrMapping/>
  </p:clrMapOvr>
  <mc:AlternateContent xmlns:mc="http://schemas.openxmlformats.org/markup-compatibility/2006" xmlns:p14="http://schemas.microsoft.com/office/powerpoint/2010/main">
    <mc:Choice Requires="p14">
      <p:transition spd="slow" p14:dur="2000" advTm="4031"/>
    </mc:Choice>
    <mc:Fallback xmlns="">
      <p:transition spd="slow" advTm="403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Islamic Corporate Governance</a:t>
            </a:r>
          </a:p>
        </p:txBody>
      </p:sp>
      <p:sp>
        <p:nvSpPr>
          <p:cNvPr id="3" name="Content Placeholder 2"/>
          <p:cNvSpPr>
            <a:spLocks noGrp="1"/>
          </p:cNvSpPr>
          <p:nvPr>
            <p:ph idx="1"/>
          </p:nvPr>
        </p:nvSpPr>
        <p:spPr>
          <a:xfrm>
            <a:off x="1097280" y="1845733"/>
            <a:ext cx="10058400" cy="4482495"/>
          </a:xfrm>
        </p:spPr>
        <p:txBody>
          <a:bodyPr>
            <a:normAutofit/>
          </a:bodyPr>
          <a:lstStyle/>
          <a:p>
            <a:pPr marL="0" indent="0">
              <a:buNone/>
            </a:pPr>
            <a:endParaRPr lang="en-GB" sz="2400" dirty="0">
              <a:solidFill>
                <a:schemeClr val="tx1"/>
              </a:solidFill>
            </a:endParaRPr>
          </a:p>
          <a:p>
            <a:pPr marL="0" indent="0">
              <a:buNone/>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marL="0" indent="0">
              <a:buNone/>
            </a:pPr>
            <a:r>
              <a:rPr lang="en-GB" sz="2400" b="1" dirty="0">
                <a:solidFill>
                  <a:schemeClr val="tx1"/>
                </a:solidFill>
              </a:rPr>
              <a:t>Source: AAOIFI</a:t>
            </a:r>
          </a:p>
          <a:p>
            <a:pPr marL="0" indent="0">
              <a:buNone/>
            </a:pPr>
            <a:endParaRPr lang="en-GB" dirty="0"/>
          </a:p>
        </p:txBody>
      </p:sp>
      <p:sp>
        <p:nvSpPr>
          <p:cNvPr id="4" name="Rectangle: Rounded Corners 3">
            <a:extLst>
              <a:ext uri="{FF2B5EF4-FFF2-40B4-BE49-F238E27FC236}">
                <a16:creationId xmlns:a16="http://schemas.microsoft.com/office/drawing/2014/main" id="{413E4145-A0CF-4DA1-8FCE-B8A4FB6C54D8}"/>
              </a:ext>
            </a:extLst>
          </p:cNvPr>
          <p:cNvSpPr/>
          <p:nvPr/>
        </p:nvSpPr>
        <p:spPr>
          <a:xfrm>
            <a:off x="64770" y="2667000"/>
            <a:ext cx="2567940"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Corporate Governance</a:t>
            </a:r>
          </a:p>
          <a:p>
            <a:pPr algn="ctr"/>
            <a:r>
              <a:rPr lang="en-US" sz="2000" b="1" dirty="0"/>
              <a:t>(General Stakeholders’ Model)</a:t>
            </a:r>
            <a:endParaRPr lang="en-GM" sz="2000" b="1" dirty="0"/>
          </a:p>
        </p:txBody>
      </p:sp>
      <p:sp>
        <p:nvSpPr>
          <p:cNvPr id="5" name="Rectangle: Rounded Corners 4">
            <a:extLst>
              <a:ext uri="{FF2B5EF4-FFF2-40B4-BE49-F238E27FC236}">
                <a16:creationId xmlns:a16="http://schemas.microsoft.com/office/drawing/2014/main" id="{E19F9D9A-3E81-43BB-9ECE-5B7EE2B58C48}"/>
              </a:ext>
            </a:extLst>
          </p:cNvPr>
          <p:cNvSpPr/>
          <p:nvPr/>
        </p:nvSpPr>
        <p:spPr>
          <a:xfrm>
            <a:off x="3133090" y="2667000"/>
            <a:ext cx="2428240"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Shariah Compliance</a:t>
            </a:r>
            <a:endParaRPr lang="en-GM" sz="2000" b="1" dirty="0"/>
          </a:p>
        </p:txBody>
      </p:sp>
      <p:sp>
        <p:nvSpPr>
          <p:cNvPr id="6" name="Rectangle: Rounded Corners 5">
            <a:extLst>
              <a:ext uri="{FF2B5EF4-FFF2-40B4-BE49-F238E27FC236}">
                <a16:creationId xmlns:a16="http://schemas.microsoft.com/office/drawing/2014/main" id="{4E1F67AC-CFEE-4C9C-B8E0-98BE365B357D}"/>
              </a:ext>
            </a:extLst>
          </p:cNvPr>
          <p:cNvSpPr/>
          <p:nvPr/>
        </p:nvSpPr>
        <p:spPr>
          <a:xfrm>
            <a:off x="5943600" y="2667000"/>
            <a:ext cx="2428240"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Additional Fiduciary Responsibilities</a:t>
            </a:r>
            <a:endParaRPr lang="en-GM" sz="2000" b="1" dirty="0"/>
          </a:p>
        </p:txBody>
      </p:sp>
      <p:sp>
        <p:nvSpPr>
          <p:cNvPr id="7" name="Rectangle: Rounded Corners 6">
            <a:extLst>
              <a:ext uri="{FF2B5EF4-FFF2-40B4-BE49-F238E27FC236}">
                <a16:creationId xmlns:a16="http://schemas.microsoft.com/office/drawing/2014/main" id="{29E5A3EE-8205-4B0E-98A1-758FB0EAA78F}"/>
              </a:ext>
            </a:extLst>
          </p:cNvPr>
          <p:cNvSpPr/>
          <p:nvPr/>
        </p:nvSpPr>
        <p:spPr>
          <a:xfrm>
            <a:off x="8872220" y="2674332"/>
            <a:ext cx="2494280"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Islamic Corporate Governance</a:t>
            </a:r>
            <a:endParaRPr lang="en-GM" sz="2000" b="1" dirty="0"/>
          </a:p>
        </p:txBody>
      </p:sp>
      <p:sp>
        <p:nvSpPr>
          <p:cNvPr id="8" name="TextBox 7">
            <a:extLst>
              <a:ext uri="{FF2B5EF4-FFF2-40B4-BE49-F238E27FC236}">
                <a16:creationId xmlns:a16="http://schemas.microsoft.com/office/drawing/2014/main" id="{499DAF25-65C8-407C-B5DC-48342E62DF04}"/>
              </a:ext>
            </a:extLst>
          </p:cNvPr>
          <p:cNvSpPr txBox="1"/>
          <p:nvPr/>
        </p:nvSpPr>
        <p:spPr>
          <a:xfrm>
            <a:off x="2750820" y="3136611"/>
            <a:ext cx="264160" cy="584775"/>
          </a:xfrm>
          <a:prstGeom prst="rect">
            <a:avLst/>
          </a:prstGeom>
          <a:noFill/>
        </p:spPr>
        <p:txBody>
          <a:bodyPr wrap="square" rtlCol="0">
            <a:spAutoFit/>
          </a:bodyPr>
          <a:lstStyle/>
          <a:p>
            <a:pPr algn="ctr"/>
            <a:r>
              <a:rPr lang="en-US" sz="3200" b="1" dirty="0"/>
              <a:t>+</a:t>
            </a:r>
            <a:endParaRPr lang="en-GM" sz="3200" b="1" dirty="0"/>
          </a:p>
        </p:txBody>
      </p:sp>
      <p:sp>
        <p:nvSpPr>
          <p:cNvPr id="9" name="TextBox 8">
            <a:extLst>
              <a:ext uri="{FF2B5EF4-FFF2-40B4-BE49-F238E27FC236}">
                <a16:creationId xmlns:a16="http://schemas.microsoft.com/office/drawing/2014/main" id="{12135128-16B7-4467-B75B-2589E144AA36}"/>
              </a:ext>
            </a:extLst>
          </p:cNvPr>
          <p:cNvSpPr txBox="1"/>
          <p:nvPr/>
        </p:nvSpPr>
        <p:spPr>
          <a:xfrm>
            <a:off x="5623560" y="3136612"/>
            <a:ext cx="264160" cy="584775"/>
          </a:xfrm>
          <a:prstGeom prst="rect">
            <a:avLst/>
          </a:prstGeom>
          <a:noFill/>
        </p:spPr>
        <p:txBody>
          <a:bodyPr wrap="square" rtlCol="0">
            <a:spAutoFit/>
          </a:bodyPr>
          <a:lstStyle/>
          <a:p>
            <a:pPr algn="ctr"/>
            <a:r>
              <a:rPr lang="en-US" sz="3200" b="1" dirty="0"/>
              <a:t>+</a:t>
            </a:r>
            <a:endParaRPr lang="en-GM" sz="3200" b="1" dirty="0"/>
          </a:p>
        </p:txBody>
      </p:sp>
      <p:sp>
        <p:nvSpPr>
          <p:cNvPr id="10" name="TextBox 9">
            <a:extLst>
              <a:ext uri="{FF2B5EF4-FFF2-40B4-BE49-F238E27FC236}">
                <a16:creationId xmlns:a16="http://schemas.microsoft.com/office/drawing/2014/main" id="{17406828-FB68-4B92-A64F-0D441233D685}"/>
              </a:ext>
            </a:extLst>
          </p:cNvPr>
          <p:cNvSpPr txBox="1"/>
          <p:nvPr/>
        </p:nvSpPr>
        <p:spPr>
          <a:xfrm>
            <a:off x="8489950" y="3136612"/>
            <a:ext cx="264160" cy="584775"/>
          </a:xfrm>
          <a:prstGeom prst="rect">
            <a:avLst/>
          </a:prstGeom>
          <a:noFill/>
        </p:spPr>
        <p:txBody>
          <a:bodyPr wrap="square" rtlCol="0">
            <a:spAutoFit/>
          </a:bodyPr>
          <a:lstStyle/>
          <a:p>
            <a:pPr algn="ctr"/>
            <a:r>
              <a:rPr lang="en-US" sz="3200" b="1" dirty="0"/>
              <a:t>=</a:t>
            </a:r>
            <a:endParaRPr lang="en-GM" sz="3200" b="1" dirty="0"/>
          </a:p>
        </p:txBody>
      </p:sp>
    </p:spTree>
    <p:extLst>
      <p:ext uri="{BB962C8B-B14F-4D97-AF65-F5344CB8AC3E}">
        <p14:creationId xmlns:p14="http://schemas.microsoft.com/office/powerpoint/2010/main" val="2860711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Shariah Governance Framework</a:t>
            </a:r>
          </a:p>
        </p:txBody>
      </p:sp>
      <p:sp>
        <p:nvSpPr>
          <p:cNvPr id="3" name="Content Placeholder 2"/>
          <p:cNvSpPr>
            <a:spLocks noGrp="1"/>
          </p:cNvSpPr>
          <p:nvPr>
            <p:ph idx="1"/>
          </p:nvPr>
        </p:nvSpPr>
        <p:spPr>
          <a:xfrm>
            <a:off x="1097280" y="1845733"/>
            <a:ext cx="10058400" cy="4482495"/>
          </a:xfrm>
        </p:spPr>
        <p:txBody>
          <a:bodyPr>
            <a:normAutofit/>
          </a:bodyPr>
          <a:lstStyle/>
          <a:p>
            <a:pPr>
              <a:buFont typeface="Wingdings" panose="05000000000000000000" pitchFamily="2" charset="2"/>
              <a:buChar char="Ø"/>
            </a:pPr>
            <a:endParaRPr lang="en-GB" dirty="0">
              <a:solidFill>
                <a:schemeClr val="tx1"/>
              </a:solidFill>
            </a:endParaRPr>
          </a:p>
          <a:p>
            <a:pPr marL="0" indent="0">
              <a:buNone/>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Courier New" panose="02070309020205020404" pitchFamily="49" charset="0"/>
              <a:buChar char="o"/>
            </a:pPr>
            <a:endParaRPr lang="en-GB" sz="2400" dirty="0">
              <a:solidFill>
                <a:schemeClr val="tx1"/>
              </a:solidFill>
            </a:endParaRPr>
          </a:p>
          <a:p>
            <a:pPr>
              <a:buFont typeface="Wingdings" panose="05000000000000000000" pitchFamily="2" charset="2"/>
              <a:buChar char="q"/>
            </a:pPr>
            <a:endParaRPr lang="en-GB" dirty="0"/>
          </a:p>
        </p:txBody>
      </p:sp>
      <p:sp>
        <p:nvSpPr>
          <p:cNvPr id="4" name="Rectangle: Rounded Corners 3">
            <a:extLst>
              <a:ext uri="{FF2B5EF4-FFF2-40B4-BE49-F238E27FC236}">
                <a16:creationId xmlns:a16="http://schemas.microsoft.com/office/drawing/2014/main" id="{9FD0C6D5-65C8-40CD-84AF-AFA510B8C2E6}"/>
              </a:ext>
            </a:extLst>
          </p:cNvPr>
          <p:cNvSpPr/>
          <p:nvPr/>
        </p:nvSpPr>
        <p:spPr>
          <a:xfrm>
            <a:off x="4439920" y="2031274"/>
            <a:ext cx="3789680" cy="12097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SHARIAH GOVERNANCE</a:t>
            </a:r>
            <a:endParaRPr kumimoji="0" lang="en-GM" sz="32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6" name="Straight Connector 5">
            <a:extLst>
              <a:ext uri="{FF2B5EF4-FFF2-40B4-BE49-F238E27FC236}">
                <a16:creationId xmlns:a16="http://schemas.microsoft.com/office/drawing/2014/main" id="{DED2A01E-9EFB-4C33-AB83-77B83AE6AC81}"/>
              </a:ext>
            </a:extLst>
          </p:cNvPr>
          <p:cNvCxnSpPr>
            <a:cxnSpLocks/>
            <a:stCxn id="4" idx="2"/>
          </p:cNvCxnSpPr>
          <p:nvPr/>
        </p:nvCxnSpPr>
        <p:spPr>
          <a:xfrm>
            <a:off x="6334760" y="3241040"/>
            <a:ext cx="1016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7E2B968-9CDE-424C-8138-65783823A575}"/>
              </a:ext>
            </a:extLst>
          </p:cNvPr>
          <p:cNvCxnSpPr>
            <a:cxnSpLocks/>
          </p:cNvCxnSpPr>
          <p:nvPr/>
        </p:nvCxnSpPr>
        <p:spPr>
          <a:xfrm>
            <a:off x="1300480" y="3820886"/>
            <a:ext cx="9855200" cy="297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A8A5D35-285C-4A9F-B08D-3718AE6F319D}"/>
              </a:ext>
            </a:extLst>
          </p:cNvPr>
          <p:cNvCxnSpPr/>
          <p:nvPr/>
        </p:nvCxnSpPr>
        <p:spPr>
          <a:xfrm>
            <a:off x="1300480" y="3820886"/>
            <a:ext cx="0" cy="5377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7A1EFAB-43AE-4E8B-8C23-F977CC1AEA9E}"/>
              </a:ext>
            </a:extLst>
          </p:cNvPr>
          <p:cNvCxnSpPr/>
          <p:nvPr/>
        </p:nvCxnSpPr>
        <p:spPr>
          <a:xfrm>
            <a:off x="4673600" y="3820886"/>
            <a:ext cx="0" cy="522877"/>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4C58697-44DC-429F-B2B1-2EA9C011569D}"/>
              </a:ext>
            </a:extLst>
          </p:cNvPr>
          <p:cNvCxnSpPr/>
          <p:nvPr/>
        </p:nvCxnSpPr>
        <p:spPr>
          <a:xfrm>
            <a:off x="7965440" y="3835763"/>
            <a:ext cx="0" cy="52287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8968369-DC67-4837-B8AB-88B3064C8223}"/>
              </a:ext>
            </a:extLst>
          </p:cNvPr>
          <p:cNvCxnSpPr/>
          <p:nvPr/>
        </p:nvCxnSpPr>
        <p:spPr>
          <a:xfrm>
            <a:off x="11155680" y="3850640"/>
            <a:ext cx="0" cy="50800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Rounded Corners 18">
            <a:extLst>
              <a:ext uri="{FF2B5EF4-FFF2-40B4-BE49-F238E27FC236}">
                <a16:creationId xmlns:a16="http://schemas.microsoft.com/office/drawing/2014/main" id="{202E5736-0161-44AF-879A-F3F420847347}"/>
              </a:ext>
            </a:extLst>
          </p:cNvPr>
          <p:cNvSpPr/>
          <p:nvPr/>
        </p:nvSpPr>
        <p:spPr>
          <a:xfrm>
            <a:off x="101600" y="4358640"/>
            <a:ext cx="2438400" cy="1791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SHARIAH SUPERVISORY BOARD</a:t>
            </a:r>
            <a:endParaRPr kumimoji="0" lang="en-GM"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Rounded Corners 19">
            <a:extLst>
              <a:ext uri="{FF2B5EF4-FFF2-40B4-BE49-F238E27FC236}">
                <a16:creationId xmlns:a16="http://schemas.microsoft.com/office/drawing/2014/main" id="{258263C4-720E-4553-885A-4903570C1196}"/>
              </a:ext>
            </a:extLst>
          </p:cNvPr>
          <p:cNvSpPr/>
          <p:nvPr/>
        </p:nvSpPr>
        <p:spPr>
          <a:xfrm>
            <a:off x="3436622" y="4343763"/>
            <a:ext cx="2438400" cy="1791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SHARIAH REVIEW</a:t>
            </a:r>
            <a:endParaRPr kumimoji="0" lang="en-GM"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Rounded Corners 20">
            <a:extLst>
              <a:ext uri="{FF2B5EF4-FFF2-40B4-BE49-F238E27FC236}">
                <a16:creationId xmlns:a16="http://schemas.microsoft.com/office/drawing/2014/main" id="{F91DF6AF-4333-434C-8B79-17FD8B914558}"/>
              </a:ext>
            </a:extLst>
          </p:cNvPr>
          <p:cNvSpPr/>
          <p:nvPr/>
        </p:nvSpPr>
        <p:spPr>
          <a:xfrm>
            <a:off x="6603999" y="4343763"/>
            <a:ext cx="2644141" cy="17910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INTERNAL SHARIAH AUDIT</a:t>
            </a:r>
            <a:endParaRPr kumimoji="0" lang="en-GM"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2" name="Rectangle: Rounded Corners 21">
            <a:extLst>
              <a:ext uri="{FF2B5EF4-FFF2-40B4-BE49-F238E27FC236}">
                <a16:creationId xmlns:a16="http://schemas.microsoft.com/office/drawing/2014/main" id="{18532740-629D-46B3-B937-5349C2538FD4}"/>
              </a:ext>
            </a:extLst>
          </p:cNvPr>
          <p:cNvSpPr/>
          <p:nvPr/>
        </p:nvSpPr>
        <p:spPr>
          <a:xfrm>
            <a:off x="9939022" y="4343763"/>
            <a:ext cx="2212338" cy="17910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EXTERNAL SHARIAH</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prstClr val="white"/>
                </a:solidFill>
                <a:latin typeface="Calibri" panose="020F0502020204030204"/>
              </a:rPr>
              <a:t>AUDIT</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 </a:t>
            </a:r>
            <a:endParaRPr kumimoji="0" lang="en-GM"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4491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Importance of Islamic Corporate Governance</a:t>
            </a:r>
          </a:p>
        </p:txBody>
      </p:sp>
      <p:sp>
        <p:nvSpPr>
          <p:cNvPr id="3" name="Content Placeholder 2"/>
          <p:cNvSpPr>
            <a:spLocks noGrp="1"/>
          </p:cNvSpPr>
          <p:nvPr>
            <p:ph idx="1"/>
          </p:nvPr>
        </p:nvSpPr>
        <p:spPr>
          <a:xfrm>
            <a:off x="1097280" y="1845733"/>
            <a:ext cx="10058400" cy="4482495"/>
          </a:xfrm>
        </p:spPr>
        <p:txBody>
          <a:bodyPr>
            <a:normAutofit/>
          </a:bodyPr>
          <a:lstStyle/>
          <a:p>
            <a:pPr marL="0" indent="0">
              <a:buNone/>
            </a:pPr>
            <a:endParaRPr lang="en-GB" sz="2400" dirty="0">
              <a:solidFill>
                <a:schemeClr val="tx1"/>
              </a:solidFill>
            </a:endParaRPr>
          </a:p>
          <a:p>
            <a:pPr marL="0" indent="0">
              <a:buNone/>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marL="0" indent="0">
              <a:buNone/>
            </a:pPr>
            <a:endParaRPr lang="en-GB" dirty="0"/>
          </a:p>
        </p:txBody>
      </p:sp>
      <p:sp>
        <p:nvSpPr>
          <p:cNvPr id="11" name="Oval 10">
            <a:extLst>
              <a:ext uri="{FF2B5EF4-FFF2-40B4-BE49-F238E27FC236}">
                <a16:creationId xmlns:a16="http://schemas.microsoft.com/office/drawing/2014/main" id="{CD335F6E-AFBC-44D7-BEC8-038BC1233EC3}"/>
              </a:ext>
            </a:extLst>
          </p:cNvPr>
          <p:cNvSpPr/>
          <p:nvPr/>
        </p:nvSpPr>
        <p:spPr>
          <a:xfrm>
            <a:off x="45720" y="1845733"/>
            <a:ext cx="2438400" cy="2743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ENHANCE CONFIDENCE</a:t>
            </a:r>
            <a:endParaRPr lang="en-GM" sz="2000" b="1" dirty="0"/>
          </a:p>
        </p:txBody>
      </p:sp>
      <p:sp>
        <p:nvSpPr>
          <p:cNvPr id="12" name="Oval 11">
            <a:extLst>
              <a:ext uri="{FF2B5EF4-FFF2-40B4-BE49-F238E27FC236}">
                <a16:creationId xmlns:a16="http://schemas.microsoft.com/office/drawing/2014/main" id="{41DB2602-88F3-498A-9672-5C27546AE625}"/>
              </a:ext>
            </a:extLst>
          </p:cNvPr>
          <p:cNvSpPr/>
          <p:nvPr/>
        </p:nvSpPr>
        <p:spPr>
          <a:xfrm>
            <a:off x="2275840" y="3430814"/>
            <a:ext cx="2438400" cy="2743200"/>
          </a:xfrm>
          <a:prstGeom prst="ellipse">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SHARIAH</a:t>
            </a:r>
          </a:p>
          <a:p>
            <a:pPr algn="ctr"/>
            <a:r>
              <a:rPr lang="en-US" sz="2000" b="1" dirty="0"/>
              <a:t>COMPLIANCE</a:t>
            </a:r>
            <a:endParaRPr lang="en-GM" sz="2000" b="1" dirty="0"/>
          </a:p>
        </p:txBody>
      </p:sp>
      <p:sp>
        <p:nvSpPr>
          <p:cNvPr id="13" name="Oval 12">
            <a:extLst>
              <a:ext uri="{FF2B5EF4-FFF2-40B4-BE49-F238E27FC236}">
                <a16:creationId xmlns:a16="http://schemas.microsoft.com/office/drawing/2014/main" id="{C3D42563-BC13-48F3-8BBA-9DC2596601BE}"/>
              </a:ext>
            </a:extLst>
          </p:cNvPr>
          <p:cNvSpPr/>
          <p:nvPr/>
        </p:nvSpPr>
        <p:spPr>
          <a:xfrm>
            <a:off x="4572000" y="1845733"/>
            <a:ext cx="2438400" cy="2743200"/>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BUSINESS MODEL AND UNIQUE RISKS</a:t>
            </a:r>
            <a:endParaRPr lang="en-GM" sz="2000" b="1" dirty="0"/>
          </a:p>
        </p:txBody>
      </p:sp>
      <p:sp>
        <p:nvSpPr>
          <p:cNvPr id="14" name="Oval 13">
            <a:extLst>
              <a:ext uri="{FF2B5EF4-FFF2-40B4-BE49-F238E27FC236}">
                <a16:creationId xmlns:a16="http://schemas.microsoft.com/office/drawing/2014/main" id="{A15ABF90-16AF-4477-8FDA-99E71748F760}"/>
              </a:ext>
            </a:extLst>
          </p:cNvPr>
          <p:cNvSpPr/>
          <p:nvPr/>
        </p:nvSpPr>
        <p:spPr>
          <a:xfrm>
            <a:off x="6819900" y="3430814"/>
            <a:ext cx="2677160" cy="27432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STAKEHOLDERS’ INTERESTS</a:t>
            </a:r>
            <a:endParaRPr lang="en-GM" sz="2000" b="1" dirty="0"/>
          </a:p>
        </p:txBody>
      </p:sp>
      <p:sp>
        <p:nvSpPr>
          <p:cNvPr id="15" name="Oval 14">
            <a:extLst>
              <a:ext uri="{FF2B5EF4-FFF2-40B4-BE49-F238E27FC236}">
                <a16:creationId xmlns:a16="http://schemas.microsoft.com/office/drawing/2014/main" id="{B8D95C34-F000-4293-987B-30BFD5C375F0}"/>
              </a:ext>
            </a:extLst>
          </p:cNvPr>
          <p:cNvSpPr/>
          <p:nvPr/>
        </p:nvSpPr>
        <p:spPr>
          <a:xfrm>
            <a:off x="9306560" y="1845733"/>
            <a:ext cx="2677160" cy="2743200"/>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SOCIAL RESPONSIBILITY</a:t>
            </a:r>
            <a:endParaRPr lang="en-GM" sz="2000" b="1" dirty="0"/>
          </a:p>
        </p:txBody>
      </p:sp>
    </p:spTree>
    <p:extLst>
      <p:ext uri="{BB962C8B-B14F-4D97-AF65-F5344CB8AC3E}">
        <p14:creationId xmlns:p14="http://schemas.microsoft.com/office/powerpoint/2010/main" val="235164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Corporate Governance Components</a:t>
            </a:r>
          </a:p>
        </p:txBody>
      </p:sp>
      <p:sp>
        <p:nvSpPr>
          <p:cNvPr id="3" name="Content Placeholder 2"/>
          <p:cNvSpPr>
            <a:spLocks noGrp="1"/>
          </p:cNvSpPr>
          <p:nvPr>
            <p:ph idx="1"/>
          </p:nvPr>
        </p:nvSpPr>
        <p:spPr>
          <a:xfrm>
            <a:off x="1097280" y="1845733"/>
            <a:ext cx="10058400" cy="4482495"/>
          </a:xfrm>
        </p:spPr>
        <p:txBody>
          <a:bodyPr>
            <a:normAutofit/>
          </a:bodyPr>
          <a:lstStyle/>
          <a:p>
            <a:pPr>
              <a:buFont typeface="Wingdings" panose="05000000000000000000" pitchFamily="2" charset="2"/>
              <a:buChar char="Ø"/>
            </a:pPr>
            <a:endParaRPr lang="en-GB" dirty="0">
              <a:solidFill>
                <a:schemeClr val="tx1"/>
              </a:solidFill>
            </a:endParaRPr>
          </a:p>
          <a:p>
            <a:pPr marL="0" indent="0">
              <a:buNone/>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Courier New" panose="02070309020205020404" pitchFamily="49" charset="0"/>
              <a:buChar char="o"/>
            </a:pPr>
            <a:endParaRPr lang="en-GB" sz="2400" dirty="0">
              <a:solidFill>
                <a:schemeClr val="tx1"/>
              </a:solidFill>
            </a:endParaRPr>
          </a:p>
          <a:p>
            <a:pPr>
              <a:buFont typeface="Wingdings" panose="05000000000000000000" pitchFamily="2" charset="2"/>
              <a:buChar char="q"/>
            </a:pPr>
            <a:endParaRPr lang="en-GB" dirty="0"/>
          </a:p>
        </p:txBody>
      </p:sp>
      <p:sp>
        <p:nvSpPr>
          <p:cNvPr id="4" name="Oval 3">
            <a:extLst>
              <a:ext uri="{FF2B5EF4-FFF2-40B4-BE49-F238E27FC236}">
                <a16:creationId xmlns:a16="http://schemas.microsoft.com/office/drawing/2014/main" id="{6613011D-0A3D-4511-B159-D6EADBB6B858}"/>
              </a:ext>
            </a:extLst>
          </p:cNvPr>
          <p:cNvSpPr/>
          <p:nvPr/>
        </p:nvSpPr>
        <p:spPr>
          <a:xfrm>
            <a:off x="4624629" y="2905422"/>
            <a:ext cx="2751707" cy="20414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ECOSYSTEM</a:t>
            </a:r>
            <a:endParaRPr kumimoji="0" lang="en-GM"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6" name="Straight Connector 5">
            <a:extLst>
              <a:ext uri="{FF2B5EF4-FFF2-40B4-BE49-F238E27FC236}">
                <a16:creationId xmlns:a16="http://schemas.microsoft.com/office/drawing/2014/main" id="{7ADC140B-051A-49D4-A369-96596ACBE22C}"/>
              </a:ext>
            </a:extLst>
          </p:cNvPr>
          <p:cNvCxnSpPr>
            <a:cxnSpLocks/>
            <a:stCxn id="4" idx="0"/>
          </p:cNvCxnSpPr>
          <p:nvPr/>
        </p:nvCxnSpPr>
        <p:spPr>
          <a:xfrm flipV="1">
            <a:off x="6000483" y="2554548"/>
            <a:ext cx="0" cy="350874"/>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Rounded Corners 7">
            <a:extLst>
              <a:ext uri="{FF2B5EF4-FFF2-40B4-BE49-F238E27FC236}">
                <a16:creationId xmlns:a16="http://schemas.microsoft.com/office/drawing/2014/main" id="{C9B7C0CD-1B24-4F7A-BA37-672EBEF28A1F}"/>
              </a:ext>
            </a:extLst>
          </p:cNvPr>
          <p:cNvSpPr/>
          <p:nvPr/>
        </p:nvSpPr>
        <p:spPr>
          <a:xfrm>
            <a:off x="4457167" y="1971157"/>
            <a:ext cx="3113214" cy="5678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prstClr val="white"/>
                </a:solidFill>
                <a:latin typeface="Calibri" panose="020F0502020204030204"/>
              </a:rPr>
              <a:t>BOARD OF DIRECTORS</a:t>
            </a:r>
            <a:endParaRPr kumimoji="0" lang="en-GM" sz="2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0" name="Straight Connector 9">
            <a:extLst>
              <a:ext uri="{FF2B5EF4-FFF2-40B4-BE49-F238E27FC236}">
                <a16:creationId xmlns:a16="http://schemas.microsoft.com/office/drawing/2014/main" id="{12F63F24-9416-488A-9867-9F01EEA05500}"/>
              </a:ext>
            </a:extLst>
          </p:cNvPr>
          <p:cNvCxnSpPr>
            <a:cxnSpLocks/>
          </p:cNvCxnSpPr>
          <p:nvPr/>
        </p:nvCxnSpPr>
        <p:spPr>
          <a:xfrm flipV="1">
            <a:off x="7071180" y="3279518"/>
            <a:ext cx="998401" cy="298964"/>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Rounded Corners 10">
            <a:extLst>
              <a:ext uri="{FF2B5EF4-FFF2-40B4-BE49-F238E27FC236}">
                <a16:creationId xmlns:a16="http://schemas.microsoft.com/office/drawing/2014/main" id="{12D54003-1C1E-49D3-A999-51E827035196}"/>
              </a:ext>
            </a:extLst>
          </p:cNvPr>
          <p:cNvSpPr/>
          <p:nvPr/>
        </p:nvSpPr>
        <p:spPr>
          <a:xfrm>
            <a:off x="8069581" y="2905422"/>
            <a:ext cx="2658140" cy="6398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SHARIAH SUPERVISORY BOARD</a:t>
            </a:r>
            <a:endParaRPr kumimoji="0" lang="en-GM" sz="2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3" name="Straight Connector 12">
            <a:extLst>
              <a:ext uri="{FF2B5EF4-FFF2-40B4-BE49-F238E27FC236}">
                <a16:creationId xmlns:a16="http://schemas.microsoft.com/office/drawing/2014/main" id="{BDB2913B-ED0B-40DF-8017-D6C096E9C40F}"/>
              </a:ext>
            </a:extLst>
          </p:cNvPr>
          <p:cNvCxnSpPr/>
          <p:nvPr/>
        </p:nvCxnSpPr>
        <p:spPr>
          <a:xfrm flipH="1" flipV="1">
            <a:off x="3823733" y="3246277"/>
            <a:ext cx="948423" cy="298964"/>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ctangle: Rounded Corners 13">
            <a:extLst>
              <a:ext uri="{FF2B5EF4-FFF2-40B4-BE49-F238E27FC236}">
                <a16:creationId xmlns:a16="http://schemas.microsoft.com/office/drawing/2014/main" id="{662DD7C2-62CB-4426-9F2C-EFE7EE7236D6}"/>
              </a:ext>
            </a:extLst>
          </p:cNvPr>
          <p:cNvSpPr/>
          <p:nvPr/>
        </p:nvSpPr>
        <p:spPr>
          <a:xfrm>
            <a:off x="1524710" y="2860159"/>
            <a:ext cx="2334908" cy="6850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REGULATORY BODIES</a:t>
            </a:r>
            <a:endParaRPr kumimoji="0" lang="en-GM" sz="2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6" name="Straight Connector 15">
            <a:extLst>
              <a:ext uri="{FF2B5EF4-FFF2-40B4-BE49-F238E27FC236}">
                <a16:creationId xmlns:a16="http://schemas.microsoft.com/office/drawing/2014/main" id="{2D23F54C-2C28-4486-96EB-6AB92A558A7F}"/>
              </a:ext>
            </a:extLst>
          </p:cNvPr>
          <p:cNvCxnSpPr>
            <a:stCxn id="4" idx="3"/>
          </p:cNvCxnSpPr>
          <p:nvPr/>
        </p:nvCxnSpPr>
        <p:spPr>
          <a:xfrm flipH="1">
            <a:off x="4165303" y="4647910"/>
            <a:ext cx="862304" cy="458452"/>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tangle: Rounded Corners 16">
            <a:extLst>
              <a:ext uri="{FF2B5EF4-FFF2-40B4-BE49-F238E27FC236}">
                <a16:creationId xmlns:a16="http://schemas.microsoft.com/office/drawing/2014/main" id="{CD43385C-783B-4FBF-A28F-69873F8909B0}"/>
              </a:ext>
            </a:extLst>
          </p:cNvPr>
          <p:cNvSpPr/>
          <p:nvPr/>
        </p:nvSpPr>
        <p:spPr>
          <a:xfrm>
            <a:off x="1506634" y="4876647"/>
            <a:ext cx="2658140" cy="7160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STAKEHOLDERS</a:t>
            </a:r>
            <a:endParaRPr kumimoji="0" lang="en-GM" sz="2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9" name="Straight Connector 18">
            <a:extLst>
              <a:ext uri="{FF2B5EF4-FFF2-40B4-BE49-F238E27FC236}">
                <a16:creationId xmlns:a16="http://schemas.microsoft.com/office/drawing/2014/main" id="{DD4C690E-960B-4D71-AC18-AC2987F97741}"/>
              </a:ext>
            </a:extLst>
          </p:cNvPr>
          <p:cNvCxnSpPr>
            <a:stCxn id="4" idx="5"/>
          </p:cNvCxnSpPr>
          <p:nvPr/>
        </p:nvCxnSpPr>
        <p:spPr>
          <a:xfrm>
            <a:off x="6973358" y="4647910"/>
            <a:ext cx="764485" cy="458452"/>
          </a:xfrm>
          <a:prstGeom prst="line">
            <a:avLst/>
          </a:prstGeom>
        </p:spPr>
        <p:style>
          <a:lnRef idx="1">
            <a:schemeClr val="accent1"/>
          </a:lnRef>
          <a:fillRef idx="0">
            <a:schemeClr val="accent1"/>
          </a:fillRef>
          <a:effectRef idx="0">
            <a:schemeClr val="accent1"/>
          </a:effectRef>
          <a:fontRef idx="minor">
            <a:schemeClr val="tx1"/>
          </a:fontRef>
        </p:style>
      </p:cxnSp>
      <p:sp>
        <p:nvSpPr>
          <p:cNvPr id="20" name="Rectangle: Rounded Corners 19">
            <a:extLst>
              <a:ext uri="{FF2B5EF4-FFF2-40B4-BE49-F238E27FC236}">
                <a16:creationId xmlns:a16="http://schemas.microsoft.com/office/drawing/2014/main" id="{11230079-F67A-4D4D-8A7C-58CCFC710541}"/>
              </a:ext>
            </a:extLst>
          </p:cNvPr>
          <p:cNvSpPr/>
          <p:nvPr/>
        </p:nvSpPr>
        <p:spPr>
          <a:xfrm>
            <a:off x="7762829" y="4699590"/>
            <a:ext cx="2964891" cy="8931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SENIOR MANAGEMENT</a:t>
            </a:r>
            <a:endParaRPr kumimoji="0" lang="en-GM" sz="2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5878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Shariah Supervisory Board</a:t>
            </a:r>
          </a:p>
        </p:txBody>
      </p:sp>
      <p:sp>
        <p:nvSpPr>
          <p:cNvPr id="3" name="Content Placeholder 2"/>
          <p:cNvSpPr>
            <a:spLocks noGrp="1"/>
          </p:cNvSpPr>
          <p:nvPr>
            <p:ph idx="1"/>
          </p:nvPr>
        </p:nvSpPr>
        <p:spPr>
          <a:xfrm>
            <a:off x="1097280" y="1845733"/>
            <a:ext cx="10058400" cy="4482495"/>
          </a:xfrm>
        </p:spPr>
        <p:txBody>
          <a:bodyPr>
            <a:normAutofit/>
          </a:bodyPr>
          <a:lstStyle/>
          <a:p>
            <a:pPr marL="0" indent="0">
              <a:buNone/>
            </a:pPr>
            <a:endParaRPr lang="en-GB" sz="2400" dirty="0">
              <a:solidFill>
                <a:schemeClr val="tx1"/>
              </a:solidFill>
            </a:endParaRPr>
          </a:p>
          <a:p>
            <a:pPr marL="0" indent="0">
              <a:buNone/>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marL="0" indent="0">
              <a:buNone/>
            </a:pPr>
            <a:endParaRPr lang="en-GB" dirty="0"/>
          </a:p>
        </p:txBody>
      </p:sp>
      <p:sp>
        <p:nvSpPr>
          <p:cNvPr id="4" name="Rectangle: Rounded Corners 3">
            <a:extLst>
              <a:ext uri="{FF2B5EF4-FFF2-40B4-BE49-F238E27FC236}">
                <a16:creationId xmlns:a16="http://schemas.microsoft.com/office/drawing/2014/main" id="{413E4145-A0CF-4DA1-8FCE-B8A4FB6C54D8}"/>
              </a:ext>
            </a:extLst>
          </p:cNvPr>
          <p:cNvSpPr/>
          <p:nvPr/>
        </p:nvSpPr>
        <p:spPr>
          <a:xfrm>
            <a:off x="354960" y="1916853"/>
            <a:ext cx="3047365"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INDEPENDENT BODY</a:t>
            </a:r>
            <a:endParaRPr lang="en-GM" sz="2000" b="1" dirty="0"/>
          </a:p>
        </p:txBody>
      </p:sp>
      <p:sp>
        <p:nvSpPr>
          <p:cNvPr id="5" name="Rectangle: Rounded Corners 4">
            <a:extLst>
              <a:ext uri="{FF2B5EF4-FFF2-40B4-BE49-F238E27FC236}">
                <a16:creationId xmlns:a16="http://schemas.microsoft.com/office/drawing/2014/main" id="{E19F9D9A-3E81-43BB-9ECE-5B7EE2B58C48}"/>
              </a:ext>
            </a:extLst>
          </p:cNvPr>
          <p:cNvSpPr/>
          <p:nvPr/>
        </p:nvSpPr>
        <p:spPr>
          <a:xfrm>
            <a:off x="3777613" y="3117668"/>
            <a:ext cx="3420746" cy="17489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SPECIALIZED IN FIQH MUAMALAT</a:t>
            </a:r>
            <a:endParaRPr lang="en-GM" sz="2000" b="1" dirty="0"/>
          </a:p>
        </p:txBody>
      </p:sp>
      <p:sp>
        <p:nvSpPr>
          <p:cNvPr id="7" name="Rectangle: Rounded Corners 6">
            <a:extLst>
              <a:ext uri="{FF2B5EF4-FFF2-40B4-BE49-F238E27FC236}">
                <a16:creationId xmlns:a16="http://schemas.microsoft.com/office/drawing/2014/main" id="{29E5A3EE-8205-4B0E-98A1-758FB0EAA78F}"/>
              </a:ext>
            </a:extLst>
          </p:cNvPr>
          <p:cNvSpPr/>
          <p:nvPr/>
        </p:nvSpPr>
        <p:spPr>
          <a:xfrm>
            <a:off x="7505066" y="4267200"/>
            <a:ext cx="3498214" cy="18849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ALSO UNDERSTAND BANKING AND FINANCE ISSUES</a:t>
            </a:r>
            <a:endParaRPr lang="en-GM" sz="2000" b="1" dirty="0"/>
          </a:p>
        </p:txBody>
      </p:sp>
    </p:spTree>
    <p:extLst>
      <p:ext uri="{BB962C8B-B14F-4D97-AF65-F5344CB8AC3E}">
        <p14:creationId xmlns:p14="http://schemas.microsoft.com/office/powerpoint/2010/main" val="1245430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17083"/>
            <a:ext cx="10058400" cy="1450757"/>
          </a:xfrm>
        </p:spPr>
        <p:txBody>
          <a:bodyPr>
            <a:normAutofit fontScale="90000"/>
          </a:bodyPr>
          <a:lstStyle/>
          <a:p>
            <a:r>
              <a:rPr lang="en-GB" b="1" dirty="0">
                <a:solidFill>
                  <a:schemeClr val="accent2">
                    <a:lumMod val="75000"/>
                  </a:schemeClr>
                </a:solidFill>
              </a:rPr>
              <a:t>Shariah Supervisory Board:</a:t>
            </a:r>
            <a:br>
              <a:rPr lang="en-GB" b="1" dirty="0">
                <a:solidFill>
                  <a:schemeClr val="accent2">
                    <a:lumMod val="75000"/>
                  </a:schemeClr>
                </a:solidFill>
              </a:rPr>
            </a:br>
            <a:r>
              <a:rPr lang="en-GB" b="1" dirty="0">
                <a:solidFill>
                  <a:schemeClr val="accent2">
                    <a:lumMod val="75000"/>
                  </a:schemeClr>
                </a:solidFill>
              </a:rPr>
              <a:t>Composition, Appointment, Dismissal or Retirement</a:t>
            </a:r>
          </a:p>
        </p:txBody>
      </p:sp>
      <p:sp>
        <p:nvSpPr>
          <p:cNvPr id="3" name="Content Placeholder 2"/>
          <p:cNvSpPr>
            <a:spLocks noGrp="1"/>
          </p:cNvSpPr>
          <p:nvPr>
            <p:ph idx="1"/>
          </p:nvPr>
        </p:nvSpPr>
        <p:spPr>
          <a:xfrm>
            <a:off x="1097280" y="1845733"/>
            <a:ext cx="10058400" cy="4482495"/>
          </a:xfrm>
        </p:spPr>
        <p:txBody>
          <a:bodyPr>
            <a:normAutofit/>
          </a:bodyPr>
          <a:lstStyle/>
          <a:p>
            <a:pPr algn="just">
              <a:buFont typeface="Wingdings" panose="05000000000000000000" pitchFamily="2" charset="2"/>
              <a:buChar char="Ø"/>
            </a:pPr>
            <a:r>
              <a:rPr lang="en-GB" sz="2400" b="1" dirty="0">
                <a:solidFill>
                  <a:schemeClr val="tx1"/>
                </a:solidFill>
                <a:latin typeface="Times New Roman" panose="02020603050405020304" pitchFamily="18" charset="0"/>
                <a:cs typeface="Times New Roman" panose="02020603050405020304" pitchFamily="18" charset="0"/>
              </a:rPr>
              <a:t>Composition</a:t>
            </a:r>
            <a:r>
              <a:rPr lang="en-GB" sz="2400" dirty="0">
                <a:solidFill>
                  <a:schemeClr val="tx1"/>
                </a:solidFill>
                <a:latin typeface="Times New Roman" panose="02020603050405020304" pitchFamily="18" charset="0"/>
                <a:cs typeface="Times New Roman" panose="02020603050405020304" pitchFamily="18" charset="0"/>
              </a:rPr>
              <a:t>: minimum of three members, according to AAOIFI. </a:t>
            </a:r>
          </a:p>
          <a:p>
            <a:pPr marL="0" indent="0" algn="just">
              <a:buNone/>
            </a:pPr>
            <a:endParaRPr lang="en-GB" sz="6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en-GB" sz="12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sz="2400" b="1" dirty="0">
                <a:solidFill>
                  <a:schemeClr val="tx1"/>
                </a:solidFill>
                <a:latin typeface="Times New Roman" panose="02020603050405020304" pitchFamily="18" charset="0"/>
                <a:cs typeface="Times New Roman" panose="02020603050405020304" pitchFamily="18" charset="0"/>
              </a:rPr>
              <a:t>Appointment</a:t>
            </a:r>
            <a:r>
              <a:rPr lang="en-GB" sz="2400" dirty="0">
                <a:solidFill>
                  <a:schemeClr val="tx1"/>
                </a:solidFill>
                <a:latin typeface="Times New Roman" panose="02020603050405020304" pitchFamily="18" charset="0"/>
                <a:cs typeface="Times New Roman" panose="02020603050405020304" pitchFamily="18" charset="0"/>
              </a:rPr>
              <a:t>: BOD recommends to shareholders to appoint during the AGM or BOD directly appoints.  </a:t>
            </a:r>
          </a:p>
          <a:p>
            <a:pPr algn="just">
              <a:buFont typeface="Wingdings" panose="05000000000000000000" pitchFamily="2" charset="2"/>
              <a:buChar char="Ø"/>
            </a:pPr>
            <a:endParaRPr lang="en-GB" sz="24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sz="2400" b="1" dirty="0">
                <a:solidFill>
                  <a:schemeClr val="tx1"/>
                </a:solidFill>
                <a:latin typeface="Times New Roman" panose="02020603050405020304" pitchFamily="18" charset="0"/>
                <a:cs typeface="Times New Roman" panose="02020603050405020304" pitchFamily="18" charset="0"/>
              </a:rPr>
              <a:t>Dismissal</a:t>
            </a:r>
            <a:r>
              <a:rPr lang="en-GB" sz="2400" dirty="0">
                <a:solidFill>
                  <a:schemeClr val="tx1"/>
                </a:solidFill>
                <a:latin typeface="Times New Roman" panose="02020603050405020304" pitchFamily="18" charset="0"/>
                <a:cs typeface="Times New Roman" panose="02020603050405020304" pitchFamily="18" charset="0"/>
              </a:rPr>
              <a:t>: Recommendation from BOD subject to the approval of shareholders. </a:t>
            </a:r>
          </a:p>
          <a:p>
            <a:pPr algn="just">
              <a:buFont typeface="Wingdings" panose="05000000000000000000" pitchFamily="2" charset="2"/>
              <a:buChar char="Ø"/>
            </a:pPr>
            <a:endParaRPr lang="en-GB" sz="24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sz="2400" b="1" dirty="0">
                <a:solidFill>
                  <a:schemeClr val="tx1"/>
                </a:solidFill>
                <a:latin typeface="Times New Roman" panose="02020603050405020304" pitchFamily="18" charset="0"/>
                <a:cs typeface="Times New Roman" panose="02020603050405020304" pitchFamily="18" charset="0"/>
              </a:rPr>
              <a:t>Retirement</a:t>
            </a:r>
            <a:r>
              <a:rPr lang="en-GB" sz="2400" dirty="0">
                <a:solidFill>
                  <a:schemeClr val="tx1"/>
                </a:solidFill>
                <a:latin typeface="Times New Roman" panose="02020603050405020304" pitchFamily="18" charset="0"/>
                <a:cs typeface="Times New Roman" panose="02020603050405020304" pitchFamily="18" charset="0"/>
              </a:rPr>
              <a:t>: Some jurisdictions recommend a cooling off period. </a:t>
            </a:r>
          </a:p>
          <a:p>
            <a:pPr algn="just">
              <a:buFont typeface="Wingdings" panose="05000000000000000000" pitchFamily="2" charset="2"/>
              <a:buChar char="Ø"/>
            </a:pPr>
            <a:endParaRPr lang="en-GB" sz="24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GB" sz="2400" dirty="0">
              <a:solidFill>
                <a:schemeClr val="tx1"/>
              </a:solidFill>
              <a:latin typeface="Times New Roman" panose="02020603050405020304" pitchFamily="18" charset="0"/>
              <a:cs typeface="Times New Roman" panose="02020603050405020304" pitchFamily="18" charset="0"/>
            </a:endParaRPr>
          </a:p>
          <a:p>
            <a:pPr marL="0" indent="0">
              <a:buNone/>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marL="0" indent="0">
              <a:buNone/>
            </a:pPr>
            <a:endParaRPr lang="en-GB" dirty="0"/>
          </a:p>
        </p:txBody>
      </p:sp>
    </p:spTree>
    <p:extLst>
      <p:ext uri="{BB962C8B-B14F-4D97-AF65-F5344CB8AC3E}">
        <p14:creationId xmlns:p14="http://schemas.microsoft.com/office/powerpoint/2010/main" val="4100103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Core Traits of Shariah Supervisory Board</a:t>
            </a:r>
          </a:p>
        </p:txBody>
      </p:sp>
      <p:sp>
        <p:nvSpPr>
          <p:cNvPr id="3" name="Content Placeholder 2"/>
          <p:cNvSpPr>
            <a:spLocks noGrp="1"/>
          </p:cNvSpPr>
          <p:nvPr>
            <p:ph idx="1"/>
          </p:nvPr>
        </p:nvSpPr>
        <p:spPr>
          <a:xfrm>
            <a:off x="1097280" y="1845733"/>
            <a:ext cx="10058400" cy="4482495"/>
          </a:xfrm>
        </p:spPr>
        <p:txBody>
          <a:bodyPr>
            <a:normAutofit/>
          </a:bodyPr>
          <a:lstStyle/>
          <a:p>
            <a:pPr marL="0" indent="0">
              <a:buNone/>
            </a:pPr>
            <a:endParaRPr lang="en-GB" sz="2400" dirty="0">
              <a:solidFill>
                <a:schemeClr val="tx1"/>
              </a:solidFill>
            </a:endParaRPr>
          </a:p>
          <a:p>
            <a:pPr marL="0" indent="0">
              <a:buNone/>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marL="0" indent="0">
              <a:buNone/>
            </a:pPr>
            <a:endParaRPr lang="en-GB" dirty="0"/>
          </a:p>
        </p:txBody>
      </p:sp>
      <p:sp>
        <p:nvSpPr>
          <p:cNvPr id="4" name="Rectangle: Rounded Corners 3">
            <a:extLst>
              <a:ext uri="{FF2B5EF4-FFF2-40B4-BE49-F238E27FC236}">
                <a16:creationId xmlns:a16="http://schemas.microsoft.com/office/drawing/2014/main" id="{413E4145-A0CF-4DA1-8FCE-B8A4FB6C54D8}"/>
              </a:ext>
            </a:extLst>
          </p:cNvPr>
          <p:cNvSpPr/>
          <p:nvPr/>
        </p:nvSpPr>
        <p:spPr>
          <a:xfrm>
            <a:off x="423541" y="2870441"/>
            <a:ext cx="3047365" cy="17489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INDEPENDENCE</a:t>
            </a:r>
            <a:endParaRPr lang="en-GM" sz="2000" b="1" dirty="0"/>
          </a:p>
        </p:txBody>
      </p:sp>
      <p:sp>
        <p:nvSpPr>
          <p:cNvPr id="5" name="Rectangle: Rounded Corners 4">
            <a:extLst>
              <a:ext uri="{FF2B5EF4-FFF2-40B4-BE49-F238E27FC236}">
                <a16:creationId xmlns:a16="http://schemas.microsoft.com/office/drawing/2014/main" id="{E19F9D9A-3E81-43BB-9ECE-5B7EE2B58C48}"/>
              </a:ext>
            </a:extLst>
          </p:cNvPr>
          <p:cNvSpPr/>
          <p:nvPr/>
        </p:nvSpPr>
        <p:spPr>
          <a:xfrm>
            <a:off x="4348480" y="2906727"/>
            <a:ext cx="3047365" cy="17489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OBJECTIVITY</a:t>
            </a:r>
            <a:endParaRPr lang="en-GM" sz="2000" b="1" dirty="0"/>
          </a:p>
        </p:txBody>
      </p:sp>
      <p:sp>
        <p:nvSpPr>
          <p:cNvPr id="7" name="Rectangle: Rounded Corners 6">
            <a:extLst>
              <a:ext uri="{FF2B5EF4-FFF2-40B4-BE49-F238E27FC236}">
                <a16:creationId xmlns:a16="http://schemas.microsoft.com/office/drawing/2014/main" id="{29E5A3EE-8205-4B0E-98A1-758FB0EAA78F}"/>
              </a:ext>
            </a:extLst>
          </p:cNvPr>
          <p:cNvSpPr/>
          <p:nvPr/>
        </p:nvSpPr>
        <p:spPr>
          <a:xfrm>
            <a:off x="8273419" y="2906727"/>
            <a:ext cx="3047365" cy="17489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CONTINUOUS ASSESSMENT</a:t>
            </a:r>
            <a:endParaRPr lang="en-GM" sz="2000" b="1" dirty="0"/>
          </a:p>
        </p:txBody>
      </p:sp>
    </p:spTree>
    <p:extLst>
      <p:ext uri="{BB962C8B-B14F-4D97-AF65-F5344CB8AC3E}">
        <p14:creationId xmlns:p14="http://schemas.microsoft.com/office/powerpoint/2010/main" val="2721441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Possible Situation Causing Impairment in SSB’s Credibility</a:t>
            </a:r>
          </a:p>
        </p:txBody>
      </p:sp>
      <p:sp>
        <p:nvSpPr>
          <p:cNvPr id="3" name="Content Placeholder 2"/>
          <p:cNvSpPr>
            <a:spLocks noGrp="1"/>
          </p:cNvSpPr>
          <p:nvPr>
            <p:ph idx="1"/>
          </p:nvPr>
        </p:nvSpPr>
        <p:spPr>
          <a:xfrm>
            <a:off x="1097280" y="1845733"/>
            <a:ext cx="10058400" cy="4482495"/>
          </a:xfrm>
        </p:spPr>
        <p:txBody>
          <a:bodyPr>
            <a:normAutofit/>
          </a:bodyPr>
          <a:lstStyle/>
          <a:p>
            <a:pPr algn="just">
              <a:buFont typeface="Wingdings" panose="05000000000000000000" pitchFamily="2" charset="2"/>
              <a:buChar char="Ø"/>
            </a:pPr>
            <a:r>
              <a:rPr lang="en-US" sz="2400" dirty="0">
                <a:solidFill>
                  <a:schemeClr val="tx1"/>
                </a:solidFill>
                <a:latin typeface="Times New Roman" panose="02020603050405020304" pitchFamily="18" charset="0"/>
                <a:cs typeface="Times New Roman" panose="02020603050405020304" pitchFamily="18" charset="0"/>
              </a:rPr>
              <a:t>Financial Involvement such as ownership in the IFI may lead an observer to conclude that the independence of the SSB member has been impaired. </a:t>
            </a:r>
          </a:p>
          <a:p>
            <a:pPr algn="just">
              <a:buFont typeface="Wingdings" panose="05000000000000000000" pitchFamily="2" charset="2"/>
              <a:buChar char="Ø"/>
            </a:pPr>
            <a:endParaRPr lang="en-US" sz="1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400" dirty="0">
                <a:solidFill>
                  <a:schemeClr val="tx1"/>
                </a:solidFill>
                <a:latin typeface="Times New Roman" panose="02020603050405020304" pitchFamily="18" charset="0"/>
                <a:cs typeface="Times New Roman" panose="02020603050405020304" pitchFamily="18" charset="0"/>
              </a:rPr>
              <a:t>Independence can be impaired if a SSB member is related to the IFI's BOD, CEO or any other member of the executive management team.</a:t>
            </a:r>
          </a:p>
          <a:p>
            <a:pPr algn="just">
              <a:buFont typeface="Wingdings" panose="05000000000000000000" pitchFamily="2" charset="2"/>
              <a:buChar char="Ø"/>
            </a:pPr>
            <a:endParaRPr lang="en-US" sz="1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400" dirty="0">
                <a:solidFill>
                  <a:schemeClr val="tx1"/>
                </a:solidFill>
                <a:latin typeface="Times New Roman" panose="02020603050405020304" pitchFamily="18" charset="0"/>
                <a:cs typeface="Times New Roman" panose="02020603050405020304" pitchFamily="18" charset="0"/>
              </a:rPr>
              <a:t>The fee for Shariah supervisory services should not be contingent upon the findings or results of services rendered. </a:t>
            </a:r>
          </a:p>
          <a:p>
            <a:pPr algn="just">
              <a:buFont typeface="Wingdings" panose="05000000000000000000" pitchFamily="2" charset="2"/>
              <a:buChar char="Ø"/>
            </a:pPr>
            <a:endParaRPr lang="en-US" sz="3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400" dirty="0">
                <a:solidFill>
                  <a:schemeClr val="tx1"/>
                </a:solidFill>
                <a:latin typeface="Times New Roman" panose="02020603050405020304" pitchFamily="18" charset="0"/>
                <a:cs typeface="Times New Roman" panose="02020603050405020304" pitchFamily="18" charset="0"/>
              </a:rPr>
              <a:t>Shariah supervisory services should not be offered or rendered to an IFI under an arrangement whereby the SSB benefits from bonus payment related to the performance of the IFI. </a:t>
            </a:r>
            <a:endParaRPr lang="en-GB" sz="2400" dirty="0">
              <a:solidFill>
                <a:schemeClr val="tx1"/>
              </a:solidFill>
              <a:latin typeface="Times New Roman" panose="02020603050405020304" pitchFamily="18" charset="0"/>
              <a:cs typeface="Times New Roman" panose="02020603050405020304" pitchFamily="18" charset="0"/>
            </a:endParaRPr>
          </a:p>
          <a:p>
            <a:pPr marL="0" indent="0">
              <a:buNone/>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marL="0" indent="0">
              <a:buNone/>
            </a:pPr>
            <a:endParaRPr lang="en-GB" dirty="0"/>
          </a:p>
        </p:txBody>
      </p:sp>
    </p:spTree>
    <p:extLst>
      <p:ext uri="{BB962C8B-B14F-4D97-AF65-F5344CB8AC3E}">
        <p14:creationId xmlns:p14="http://schemas.microsoft.com/office/powerpoint/2010/main" val="4212891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Shariah Supervisory Board:</a:t>
            </a:r>
            <a:br>
              <a:rPr lang="en-GB" b="1" dirty="0">
                <a:solidFill>
                  <a:schemeClr val="accent2">
                    <a:lumMod val="75000"/>
                  </a:schemeClr>
                </a:solidFill>
              </a:rPr>
            </a:br>
            <a:r>
              <a:rPr lang="en-GB" b="1" dirty="0">
                <a:solidFill>
                  <a:schemeClr val="accent2">
                    <a:lumMod val="75000"/>
                  </a:schemeClr>
                </a:solidFill>
              </a:rPr>
              <a:t>Fatwa</a:t>
            </a:r>
          </a:p>
        </p:txBody>
      </p:sp>
      <p:sp>
        <p:nvSpPr>
          <p:cNvPr id="3" name="Content Placeholder 2"/>
          <p:cNvSpPr>
            <a:spLocks noGrp="1"/>
          </p:cNvSpPr>
          <p:nvPr>
            <p:ph idx="1"/>
          </p:nvPr>
        </p:nvSpPr>
        <p:spPr>
          <a:xfrm>
            <a:off x="1097280" y="1835573"/>
            <a:ext cx="10058400" cy="4482495"/>
          </a:xfrm>
        </p:spPr>
        <p:txBody>
          <a:bodyPr>
            <a:normAutofit/>
          </a:bodyPr>
          <a:lstStyle/>
          <a:p>
            <a:pPr algn="just">
              <a:buFont typeface="Wingdings" panose="05000000000000000000" pitchFamily="2" charset="2"/>
              <a:buChar char="Ø"/>
            </a:pPr>
            <a:r>
              <a:rPr lang="en-US" sz="2800" dirty="0">
                <a:solidFill>
                  <a:schemeClr val="tx1"/>
                </a:solidFill>
                <a:latin typeface="Times New Roman" panose="02020603050405020304" pitchFamily="18" charset="0"/>
                <a:cs typeface="Times New Roman" panose="02020603050405020304" pitchFamily="18" charset="0"/>
              </a:rPr>
              <a:t>“… a Shariah opinion presented to a person who seeks it with regard to an incidence that has already occurred (the Fatwa incidence) or is expected to occur. It does not refer to answering queries pertaining to hypothetical incidences.” (AAOIFI Shariah Standard No. 29)</a:t>
            </a:r>
          </a:p>
          <a:p>
            <a:pPr algn="just">
              <a:buFont typeface="Wingdings" panose="05000000000000000000" pitchFamily="2" charset="2"/>
              <a:buChar char="Ø"/>
            </a:pPr>
            <a:endParaRPr lang="en-US" sz="1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800" dirty="0">
                <a:solidFill>
                  <a:schemeClr val="tx1"/>
                </a:solidFill>
                <a:latin typeface="Times New Roman" panose="02020603050405020304" pitchFamily="18" charset="0"/>
                <a:cs typeface="Times New Roman" panose="02020603050405020304" pitchFamily="18" charset="0"/>
              </a:rPr>
              <a:t>IFIs can seek new fatwa if: </a:t>
            </a:r>
            <a:endParaRPr lang="en-GB"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en-GB" sz="2400" dirty="0">
              <a:solidFill>
                <a:schemeClr val="tx1"/>
              </a:solidFill>
            </a:endParaRPr>
          </a:p>
          <a:p>
            <a:pPr marL="0" indent="0">
              <a:buNone/>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marL="0" indent="0">
              <a:buNone/>
            </a:pPr>
            <a:endParaRPr lang="en-GB" dirty="0"/>
          </a:p>
        </p:txBody>
      </p:sp>
      <p:sp>
        <p:nvSpPr>
          <p:cNvPr id="6" name="Rectangle: Rounded Corners 5">
            <a:extLst>
              <a:ext uri="{FF2B5EF4-FFF2-40B4-BE49-F238E27FC236}">
                <a16:creationId xmlns:a16="http://schemas.microsoft.com/office/drawing/2014/main" id="{F42C75D2-7B99-4E83-8D2E-770F27A7D160}"/>
              </a:ext>
            </a:extLst>
          </p:cNvPr>
          <p:cNvSpPr/>
          <p:nvPr/>
        </p:nvSpPr>
        <p:spPr>
          <a:xfrm>
            <a:off x="1259840" y="4409440"/>
            <a:ext cx="2987040" cy="14507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CHANGES OR IMPROVEMENT</a:t>
            </a:r>
            <a:endParaRPr lang="en-GM" b="1" dirty="0"/>
          </a:p>
        </p:txBody>
      </p:sp>
      <p:sp>
        <p:nvSpPr>
          <p:cNvPr id="8" name="Rectangle: Rounded Corners 7">
            <a:extLst>
              <a:ext uri="{FF2B5EF4-FFF2-40B4-BE49-F238E27FC236}">
                <a16:creationId xmlns:a16="http://schemas.microsoft.com/office/drawing/2014/main" id="{954C400C-7E41-49A7-8ED7-6868C1EC172D}"/>
              </a:ext>
            </a:extLst>
          </p:cNvPr>
          <p:cNvSpPr/>
          <p:nvPr/>
        </p:nvSpPr>
        <p:spPr>
          <a:xfrm>
            <a:off x="4602480" y="4409440"/>
            <a:ext cx="2987040" cy="14507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OCCURENCES OF NEW CIRCUMSTANCES</a:t>
            </a:r>
            <a:endParaRPr lang="en-GM" b="1" dirty="0"/>
          </a:p>
        </p:txBody>
      </p:sp>
      <p:sp>
        <p:nvSpPr>
          <p:cNvPr id="9" name="Rectangle: Rounded Corners 8">
            <a:extLst>
              <a:ext uri="{FF2B5EF4-FFF2-40B4-BE49-F238E27FC236}">
                <a16:creationId xmlns:a16="http://schemas.microsoft.com/office/drawing/2014/main" id="{14193BAF-2B79-4351-85BD-857233D92DB7}"/>
              </a:ext>
            </a:extLst>
          </p:cNvPr>
          <p:cNvSpPr/>
          <p:nvPr/>
        </p:nvSpPr>
        <p:spPr>
          <a:xfrm>
            <a:off x="7945120" y="4409440"/>
            <a:ext cx="2987040" cy="14507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NON-EXISTENCE OF UNDERLYING REASONS</a:t>
            </a:r>
            <a:endParaRPr lang="en-GM" b="1" dirty="0"/>
          </a:p>
        </p:txBody>
      </p:sp>
    </p:spTree>
    <p:extLst>
      <p:ext uri="{BB962C8B-B14F-4D97-AF65-F5344CB8AC3E}">
        <p14:creationId xmlns:p14="http://schemas.microsoft.com/office/powerpoint/2010/main" val="627718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Shariah Supervisory Board:</a:t>
            </a:r>
            <a:br>
              <a:rPr lang="en-GB" b="1" dirty="0">
                <a:solidFill>
                  <a:schemeClr val="accent2">
                    <a:lumMod val="75000"/>
                  </a:schemeClr>
                </a:solidFill>
              </a:rPr>
            </a:br>
            <a:r>
              <a:rPr lang="en-GB" b="1" dirty="0">
                <a:solidFill>
                  <a:schemeClr val="accent2">
                    <a:lumMod val="75000"/>
                  </a:schemeClr>
                </a:solidFill>
              </a:rPr>
              <a:t>Fatwa</a:t>
            </a:r>
          </a:p>
        </p:txBody>
      </p:sp>
      <p:sp>
        <p:nvSpPr>
          <p:cNvPr id="3" name="Content Placeholder 2"/>
          <p:cNvSpPr>
            <a:spLocks noGrp="1"/>
          </p:cNvSpPr>
          <p:nvPr>
            <p:ph idx="1"/>
          </p:nvPr>
        </p:nvSpPr>
        <p:spPr>
          <a:xfrm>
            <a:off x="1097280" y="1835573"/>
            <a:ext cx="10058400" cy="4482495"/>
          </a:xfrm>
        </p:spPr>
        <p:txBody>
          <a:bodyPr>
            <a:normAutofit/>
          </a:bodyPr>
          <a:lstStyle/>
          <a:p>
            <a:pPr marL="0" indent="0">
              <a:buNone/>
            </a:pPr>
            <a:endParaRPr lang="en-GB" sz="2400" dirty="0">
              <a:solidFill>
                <a:schemeClr val="tx1"/>
              </a:solidFill>
            </a:endParaRPr>
          </a:p>
          <a:p>
            <a:pPr marL="0" indent="0">
              <a:buNone/>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marL="0" indent="0">
              <a:buNone/>
            </a:pPr>
            <a:endParaRPr lang="en-GB" dirty="0"/>
          </a:p>
        </p:txBody>
      </p:sp>
      <p:sp>
        <p:nvSpPr>
          <p:cNvPr id="6" name="Rectangle: Rounded Corners 5">
            <a:extLst>
              <a:ext uri="{FF2B5EF4-FFF2-40B4-BE49-F238E27FC236}">
                <a16:creationId xmlns:a16="http://schemas.microsoft.com/office/drawing/2014/main" id="{F42C75D2-7B99-4E83-8D2E-770F27A7D160}"/>
              </a:ext>
            </a:extLst>
          </p:cNvPr>
          <p:cNvSpPr/>
          <p:nvPr/>
        </p:nvSpPr>
        <p:spPr>
          <a:xfrm>
            <a:off x="1036320" y="1978243"/>
            <a:ext cx="2987040" cy="14507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FATWA OF SSB IS BINDING ON IFI</a:t>
            </a:r>
            <a:endParaRPr lang="en-GM" b="1" dirty="0"/>
          </a:p>
        </p:txBody>
      </p:sp>
      <p:sp>
        <p:nvSpPr>
          <p:cNvPr id="8" name="Rectangle: Rounded Corners 7">
            <a:extLst>
              <a:ext uri="{FF2B5EF4-FFF2-40B4-BE49-F238E27FC236}">
                <a16:creationId xmlns:a16="http://schemas.microsoft.com/office/drawing/2014/main" id="{954C400C-7E41-49A7-8ED7-6868C1EC172D}"/>
              </a:ext>
            </a:extLst>
          </p:cNvPr>
          <p:cNvSpPr/>
          <p:nvPr/>
        </p:nvSpPr>
        <p:spPr>
          <a:xfrm>
            <a:off x="4023360" y="3527213"/>
            <a:ext cx="2987040" cy="14507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IFI SHOULD NOT SEEK FATWA FROM ANOTHER SSB, UNLESS PERMITTED BY ITS OWN SSB</a:t>
            </a:r>
            <a:endParaRPr lang="en-GM" b="1" dirty="0"/>
          </a:p>
        </p:txBody>
      </p:sp>
      <p:sp>
        <p:nvSpPr>
          <p:cNvPr id="9" name="Rectangle: Rounded Corners 8">
            <a:extLst>
              <a:ext uri="{FF2B5EF4-FFF2-40B4-BE49-F238E27FC236}">
                <a16:creationId xmlns:a16="http://schemas.microsoft.com/office/drawing/2014/main" id="{14193BAF-2B79-4351-85BD-857233D92DB7}"/>
              </a:ext>
            </a:extLst>
          </p:cNvPr>
          <p:cNvSpPr/>
          <p:nvPr/>
        </p:nvSpPr>
        <p:spPr>
          <a:xfrm>
            <a:off x="7447280" y="4714240"/>
            <a:ext cx="2987040" cy="14507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SSB CAN REFER FATWAS FROM INSTITUTIONS WITH MORE SPECIALIZED HUMAN CAPITAL</a:t>
            </a:r>
            <a:endParaRPr lang="en-GM" b="1" dirty="0"/>
          </a:p>
        </p:txBody>
      </p:sp>
    </p:spTree>
    <p:extLst>
      <p:ext uri="{BB962C8B-B14F-4D97-AF65-F5344CB8AC3E}">
        <p14:creationId xmlns:p14="http://schemas.microsoft.com/office/powerpoint/2010/main" val="761355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Presentation Outline</a:t>
            </a:r>
          </a:p>
        </p:txBody>
      </p:sp>
      <p:sp>
        <p:nvSpPr>
          <p:cNvPr id="3" name="Content Placeholder 2"/>
          <p:cNvSpPr>
            <a:spLocks noGrp="1"/>
          </p:cNvSpPr>
          <p:nvPr>
            <p:ph idx="1"/>
          </p:nvPr>
        </p:nvSpPr>
        <p:spPr>
          <a:xfrm>
            <a:off x="1097280" y="1737360"/>
            <a:ext cx="10058400" cy="4482495"/>
          </a:xfrm>
        </p:spPr>
        <p:txBody>
          <a:bodyPr>
            <a:normAutofit/>
          </a:bodyPr>
          <a:lstStyle/>
          <a:p>
            <a:pPr>
              <a:buFont typeface="Wingdings" panose="05000000000000000000" pitchFamily="2" charset="2"/>
              <a:buChar char="q"/>
            </a:pPr>
            <a:r>
              <a:rPr lang="en-GB" sz="2800" dirty="0">
                <a:solidFill>
                  <a:schemeClr val="tx1"/>
                </a:solidFill>
              </a:rPr>
              <a:t>General Principles</a:t>
            </a:r>
          </a:p>
          <a:p>
            <a:pPr>
              <a:buFont typeface="Wingdings" panose="05000000000000000000" pitchFamily="2" charset="2"/>
              <a:buChar char="q"/>
            </a:pPr>
            <a:r>
              <a:rPr lang="en-GB" sz="2800" dirty="0">
                <a:solidFill>
                  <a:schemeClr val="tx1"/>
                </a:solidFill>
              </a:rPr>
              <a:t>Objective of Shariah</a:t>
            </a:r>
          </a:p>
          <a:p>
            <a:pPr>
              <a:buFont typeface="Wingdings" panose="05000000000000000000" pitchFamily="2" charset="2"/>
              <a:buChar char="q"/>
            </a:pPr>
            <a:r>
              <a:rPr lang="en-GB" sz="2800" dirty="0">
                <a:solidFill>
                  <a:schemeClr val="tx1"/>
                </a:solidFill>
              </a:rPr>
              <a:t>Shariah Governance Framework</a:t>
            </a:r>
          </a:p>
          <a:p>
            <a:pPr>
              <a:buFont typeface="Wingdings" panose="05000000000000000000" pitchFamily="2" charset="2"/>
              <a:buChar char="q"/>
            </a:pPr>
            <a:r>
              <a:rPr lang="en-GB" sz="2800" dirty="0">
                <a:solidFill>
                  <a:schemeClr val="tx1"/>
                </a:solidFill>
              </a:rPr>
              <a:t>Shariah Supervisory Board</a:t>
            </a:r>
          </a:p>
          <a:p>
            <a:pPr>
              <a:buFont typeface="Wingdings" panose="05000000000000000000" pitchFamily="2" charset="2"/>
              <a:buChar char="q"/>
            </a:pPr>
            <a:r>
              <a:rPr lang="en-GB" sz="2800" dirty="0">
                <a:solidFill>
                  <a:schemeClr val="tx1"/>
                </a:solidFill>
              </a:rPr>
              <a:t>Shariah Review</a:t>
            </a:r>
          </a:p>
          <a:p>
            <a:pPr>
              <a:buFont typeface="Wingdings" panose="05000000000000000000" pitchFamily="2" charset="2"/>
              <a:buChar char="q"/>
            </a:pPr>
            <a:r>
              <a:rPr lang="en-GB" sz="2800" dirty="0">
                <a:solidFill>
                  <a:schemeClr val="tx1"/>
                </a:solidFill>
              </a:rPr>
              <a:t>Internal Shariah Audit</a:t>
            </a:r>
          </a:p>
          <a:p>
            <a:pPr>
              <a:buFont typeface="Wingdings" panose="05000000000000000000" pitchFamily="2" charset="2"/>
              <a:buChar char="q"/>
            </a:pPr>
            <a:r>
              <a:rPr lang="en-GB" sz="2800" dirty="0">
                <a:solidFill>
                  <a:schemeClr val="tx1"/>
                </a:solidFill>
              </a:rPr>
              <a:t>External Shariah Audit</a:t>
            </a:r>
          </a:p>
          <a:p>
            <a:pPr>
              <a:buFont typeface="Wingdings" panose="05000000000000000000" pitchFamily="2" charset="2"/>
              <a:buChar char="q"/>
            </a:pPr>
            <a:endParaRPr lang="en-GB" sz="2800" dirty="0">
              <a:solidFill>
                <a:schemeClr val="tx1"/>
              </a:solidFill>
            </a:endParaRPr>
          </a:p>
          <a:p>
            <a:pPr>
              <a:buFont typeface="Wingdings" panose="05000000000000000000" pitchFamily="2" charset="2"/>
              <a:buChar char="q"/>
            </a:pPr>
            <a:endParaRPr lang="en-GB" sz="2800" dirty="0">
              <a:solidFill>
                <a:schemeClr val="tx1"/>
              </a:solidFill>
            </a:endParaRPr>
          </a:p>
          <a:p>
            <a:pPr>
              <a:buFont typeface="Wingdings" panose="05000000000000000000" pitchFamily="2" charset="2"/>
              <a:buChar char="q"/>
            </a:pPr>
            <a:endParaRPr lang="en-GB" sz="2800" dirty="0">
              <a:solidFill>
                <a:schemeClr val="tx1"/>
              </a:solidFill>
            </a:endParaRPr>
          </a:p>
          <a:p>
            <a:pPr marL="0" indent="0">
              <a:buNone/>
            </a:pPr>
            <a:endParaRPr lang="en-GB" sz="2800" dirty="0">
              <a:solidFill>
                <a:schemeClr val="tx1"/>
              </a:solidFill>
            </a:endParaRPr>
          </a:p>
          <a:p>
            <a:pPr marL="0" indent="0">
              <a:buNone/>
            </a:pPr>
            <a:endParaRPr lang="en-GB" sz="2400" dirty="0">
              <a:solidFill>
                <a:schemeClr val="tx1"/>
              </a:solidFill>
            </a:endParaRPr>
          </a:p>
          <a:p>
            <a:pPr>
              <a:buFont typeface="Wingdings" panose="05000000000000000000" pitchFamily="2" charset="2"/>
              <a:buChar char="q"/>
            </a:pPr>
            <a:endParaRPr lang="en-GB" sz="2400" dirty="0">
              <a:solidFill>
                <a:schemeClr val="tx1"/>
              </a:solidFill>
            </a:endParaRPr>
          </a:p>
          <a:p>
            <a:pPr>
              <a:buFont typeface="Wingdings" panose="05000000000000000000" pitchFamily="2" charset="2"/>
              <a:buChar char="q"/>
            </a:pPr>
            <a:endParaRPr lang="en-GB" sz="2400" dirty="0">
              <a:solidFill>
                <a:schemeClr val="tx1"/>
              </a:solidFill>
            </a:endParaRPr>
          </a:p>
          <a:p>
            <a:pPr>
              <a:buFont typeface="Wingdings" panose="05000000000000000000" pitchFamily="2" charset="2"/>
              <a:buChar char="q"/>
            </a:pPr>
            <a:endParaRPr lang="en-GB" sz="2400" dirty="0">
              <a:solidFill>
                <a:schemeClr val="tx1"/>
              </a:solidFill>
            </a:endParaRPr>
          </a:p>
          <a:p>
            <a:pPr>
              <a:buFont typeface="Wingdings" panose="05000000000000000000" pitchFamily="2" charset="2"/>
              <a:buChar char="q"/>
            </a:pPr>
            <a:endParaRPr lang="en-GB" sz="2400" dirty="0">
              <a:solidFill>
                <a:schemeClr val="tx1"/>
              </a:solidFill>
            </a:endParaRPr>
          </a:p>
          <a:p>
            <a:pPr>
              <a:buFont typeface="Wingdings" panose="05000000000000000000" pitchFamily="2" charset="2"/>
              <a:buChar char="q"/>
            </a:pPr>
            <a:endParaRPr lang="en-GB" sz="2400" dirty="0">
              <a:solidFill>
                <a:schemeClr val="tx1"/>
              </a:solidFill>
            </a:endParaRPr>
          </a:p>
          <a:p>
            <a:pPr>
              <a:buFont typeface="Wingdings" panose="05000000000000000000" pitchFamily="2" charset="2"/>
              <a:buChar char="q"/>
            </a:pPr>
            <a:endParaRPr lang="en-GB" dirty="0"/>
          </a:p>
        </p:txBody>
      </p:sp>
    </p:spTree>
    <p:extLst>
      <p:ext uri="{BB962C8B-B14F-4D97-AF65-F5344CB8AC3E}">
        <p14:creationId xmlns:p14="http://schemas.microsoft.com/office/powerpoint/2010/main" val="3602161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Methods, Text and Documentation of Fatwa</a:t>
            </a:r>
          </a:p>
        </p:txBody>
      </p:sp>
      <p:sp>
        <p:nvSpPr>
          <p:cNvPr id="3" name="Content Placeholder 2"/>
          <p:cNvSpPr>
            <a:spLocks noGrp="1"/>
          </p:cNvSpPr>
          <p:nvPr>
            <p:ph idx="1"/>
          </p:nvPr>
        </p:nvSpPr>
        <p:spPr>
          <a:xfrm>
            <a:off x="1097280" y="1835573"/>
            <a:ext cx="10058400" cy="4482495"/>
          </a:xfrm>
        </p:spPr>
        <p:txBody>
          <a:bodyPr>
            <a:normAutofit/>
          </a:bodyPr>
          <a:lstStyle/>
          <a:p>
            <a:pPr marL="0" indent="0">
              <a:buNone/>
            </a:pPr>
            <a:endParaRPr lang="en-GB" sz="2400" dirty="0">
              <a:solidFill>
                <a:schemeClr val="tx1"/>
              </a:solidFill>
            </a:endParaRPr>
          </a:p>
          <a:p>
            <a:pPr marL="0" indent="0">
              <a:buNone/>
            </a:pPr>
            <a:endParaRPr lang="en-GB" dirty="0"/>
          </a:p>
          <a:p>
            <a:pPr marL="0" indent="0">
              <a:buNone/>
            </a:pPr>
            <a:endParaRPr lang="en-GB" dirty="0"/>
          </a:p>
          <a:p>
            <a:pPr marL="0" indent="0">
              <a:buNone/>
            </a:pPr>
            <a:endParaRPr lang="en-GB" dirty="0"/>
          </a:p>
          <a:p>
            <a:pPr marL="0" indent="0">
              <a:buNone/>
            </a:pPr>
            <a:endParaRPr lang="en-GB" dirty="0"/>
          </a:p>
          <a:p>
            <a:pPr algn="just">
              <a:buFont typeface="Wingdings" panose="05000000000000000000" pitchFamily="2" charset="2"/>
              <a:buChar char="Ø"/>
            </a:pPr>
            <a:r>
              <a:rPr lang="en-GB" sz="2400" dirty="0">
                <a:solidFill>
                  <a:schemeClr val="tx1"/>
                </a:solidFill>
                <a:latin typeface="Times New Roman" panose="02020603050405020304" pitchFamily="18" charset="0"/>
                <a:cs typeface="Times New Roman" panose="02020603050405020304" pitchFamily="18" charset="0"/>
              </a:rPr>
              <a:t>Secondary sources includes: </a:t>
            </a:r>
            <a:r>
              <a:rPr lang="en-GB" sz="2400" dirty="0" err="1">
                <a:solidFill>
                  <a:schemeClr val="tx1"/>
                </a:solidFill>
                <a:latin typeface="Times New Roman" panose="02020603050405020304" pitchFamily="18" charset="0"/>
                <a:cs typeface="Times New Roman" panose="02020603050405020304" pitchFamily="18" charset="0"/>
              </a:rPr>
              <a:t>Istihsan</a:t>
            </a:r>
            <a:r>
              <a:rPr lang="en-GB" sz="2400" dirty="0">
                <a:solidFill>
                  <a:schemeClr val="tx1"/>
                </a:solidFill>
                <a:latin typeface="Times New Roman" panose="02020603050405020304" pitchFamily="18" charset="0"/>
                <a:cs typeface="Times New Roman" panose="02020603050405020304" pitchFamily="18" charset="0"/>
              </a:rPr>
              <a:t> (Shariah Approbation) and </a:t>
            </a:r>
            <a:r>
              <a:rPr lang="en-GB" sz="2400" dirty="0" err="1">
                <a:solidFill>
                  <a:schemeClr val="tx1"/>
                </a:solidFill>
                <a:latin typeface="Times New Roman" panose="02020603050405020304" pitchFamily="18" charset="0"/>
                <a:cs typeface="Times New Roman" panose="02020603050405020304" pitchFamily="18" charset="0"/>
              </a:rPr>
              <a:t>Maslaha</a:t>
            </a:r>
            <a:r>
              <a:rPr lang="en-GB" sz="2400" dirty="0">
                <a:solidFill>
                  <a:schemeClr val="tx1"/>
                </a:solidFill>
                <a:latin typeface="Times New Roman" panose="02020603050405020304" pitchFamily="18" charset="0"/>
                <a:cs typeface="Times New Roman" panose="02020603050405020304" pitchFamily="18" charset="0"/>
              </a:rPr>
              <a:t> </a:t>
            </a:r>
            <a:r>
              <a:rPr lang="en-GB" sz="2400" dirty="0" err="1">
                <a:solidFill>
                  <a:schemeClr val="tx1"/>
                </a:solidFill>
                <a:latin typeface="Times New Roman" panose="02020603050405020304" pitchFamily="18" charset="0"/>
                <a:cs typeface="Times New Roman" panose="02020603050405020304" pitchFamily="18" charset="0"/>
              </a:rPr>
              <a:t>Mursalah</a:t>
            </a:r>
            <a:r>
              <a:rPr lang="en-GB" sz="2400" dirty="0">
                <a:solidFill>
                  <a:schemeClr val="tx1"/>
                </a:solidFill>
                <a:latin typeface="Times New Roman" panose="02020603050405020304" pitchFamily="18" charset="0"/>
                <a:cs typeface="Times New Roman" panose="02020603050405020304" pitchFamily="18" charset="0"/>
              </a:rPr>
              <a:t> (Public Interest). </a:t>
            </a:r>
          </a:p>
          <a:p>
            <a:pPr algn="just">
              <a:buFont typeface="Wingdings" panose="05000000000000000000" pitchFamily="2" charset="2"/>
              <a:buChar char="Ø"/>
            </a:pPr>
            <a:endParaRPr lang="en-GB" sz="24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sz="2400" dirty="0">
                <a:solidFill>
                  <a:schemeClr val="tx1"/>
                </a:solidFill>
                <a:latin typeface="Times New Roman" panose="02020603050405020304" pitchFamily="18" charset="0"/>
                <a:cs typeface="Times New Roman" panose="02020603050405020304" pitchFamily="18" charset="0"/>
              </a:rPr>
              <a:t>Fatwa should be clearly stated, free from ambiguity, to aid the understanding of the layperson. </a:t>
            </a:r>
          </a:p>
          <a:p>
            <a:pPr marL="0" indent="0">
              <a:buNone/>
            </a:pPr>
            <a:endParaRPr lang="en-GB" dirty="0"/>
          </a:p>
          <a:p>
            <a:pPr marL="0" indent="0">
              <a:buNone/>
            </a:pPr>
            <a:endParaRPr lang="en-GB" dirty="0"/>
          </a:p>
        </p:txBody>
      </p:sp>
      <p:sp>
        <p:nvSpPr>
          <p:cNvPr id="4" name="Oval 3">
            <a:extLst>
              <a:ext uri="{FF2B5EF4-FFF2-40B4-BE49-F238E27FC236}">
                <a16:creationId xmlns:a16="http://schemas.microsoft.com/office/drawing/2014/main" id="{06EEBB2D-2393-49E7-8516-667894FECD3C}"/>
              </a:ext>
            </a:extLst>
          </p:cNvPr>
          <p:cNvSpPr/>
          <p:nvPr/>
        </p:nvSpPr>
        <p:spPr>
          <a:xfrm>
            <a:off x="2138058" y="1732521"/>
            <a:ext cx="2489200" cy="22656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QURAN</a:t>
            </a:r>
            <a:endParaRPr lang="en-GM" sz="2000" b="1" dirty="0"/>
          </a:p>
        </p:txBody>
      </p:sp>
      <p:sp>
        <p:nvSpPr>
          <p:cNvPr id="10" name="Oval 9">
            <a:extLst>
              <a:ext uri="{FF2B5EF4-FFF2-40B4-BE49-F238E27FC236}">
                <a16:creationId xmlns:a16="http://schemas.microsoft.com/office/drawing/2014/main" id="{4D629CF5-BFC7-4FE8-AAC3-AEA9BA77C68F}"/>
              </a:ext>
            </a:extLst>
          </p:cNvPr>
          <p:cNvSpPr/>
          <p:nvPr/>
        </p:nvSpPr>
        <p:spPr>
          <a:xfrm>
            <a:off x="4591075" y="1732521"/>
            <a:ext cx="2489200" cy="22656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SUNNAH</a:t>
            </a:r>
            <a:endParaRPr lang="en-GM" sz="2000" b="1" dirty="0"/>
          </a:p>
        </p:txBody>
      </p:sp>
      <p:sp>
        <p:nvSpPr>
          <p:cNvPr id="11" name="Oval 10">
            <a:extLst>
              <a:ext uri="{FF2B5EF4-FFF2-40B4-BE49-F238E27FC236}">
                <a16:creationId xmlns:a16="http://schemas.microsoft.com/office/drawing/2014/main" id="{FC4D8870-87EE-4084-B079-F73EAB189122}"/>
              </a:ext>
            </a:extLst>
          </p:cNvPr>
          <p:cNvSpPr/>
          <p:nvPr/>
        </p:nvSpPr>
        <p:spPr>
          <a:xfrm>
            <a:off x="7080275" y="1759614"/>
            <a:ext cx="2489200" cy="22656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IJMA</a:t>
            </a:r>
          </a:p>
          <a:p>
            <a:pPr algn="ctr"/>
            <a:r>
              <a:rPr lang="en-US" sz="2000" b="1" dirty="0"/>
              <a:t>(CONSENSUS)</a:t>
            </a:r>
            <a:endParaRPr lang="en-GM" sz="2000" b="1" dirty="0"/>
          </a:p>
        </p:txBody>
      </p:sp>
      <p:sp>
        <p:nvSpPr>
          <p:cNvPr id="12" name="Oval 11">
            <a:extLst>
              <a:ext uri="{FF2B5EF4-FFF2-40B4-BE49-F238E27FC236}">
                <a16:creationId xmlns:a16="http://schemas.microsoft.com/office/drawing/2014/main" id="{E9D3EDB0-B473-4043-A383-4F196347FC67}"/>
              </a:ext>
            </a:extLst>
          </p:cNvPr>
          <p:cNvSpPr/>
          <p:nvPr/>
        </p:nvSpPr>
        <p:spPr>
          <a:xfrm>
            <a:off x="9569475" y="1750907"/>
            <a:ext cx="2489200" cy="22656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QIYAS</a:t>
            </a:r>
          </a:p>
          <a:p>
            <a:pPr algn="ctr"/>
            <a:r>
              <a:rPr lang="en-US" sz="2000" b="1" dirty="0"/>
              <a:t>(ANALOGY)</a:t>
            </a:r>
            <a:endParaRPr lang="en-GM" sz="2000" b="1" dirty="0"/>
          </a:p>
        </p:txBody>
      </p:sp>
      <p:sp>
        <p:nvSpPr>
          <p:cNvPr id="14" name="TextBox 13">
            <a:extLst>
              <a:ext uri="{FF2B5EF4-FFF2-40B4-BE49-F238E27FC236}">
                <a16:creationId xmlns:a16="http://schemas.microsoft.com/office/drawing/2014/main" id="{610C121D-1CB0-4252-9CBE-A879AF3F63ED}"/>
              </a:ext>
            </a:extLst>
          </p:cNvPr>
          <p:cNvSpPr txBox="1"/>
          <p:nvPr/>
        </p:nvSpPr>
        <p:spPr>
          <a:xfrm>
            <a:off x="515670" y="2508663"/>
            <a:ext cx="1398246" cy="830997"/>
          </a:xfrm>
          <a:prstGeom prst="rect">
            <a:avLst/>
          </a:prstGeom>
          <a:noFill/>
        </p:spPr>
        <p:txBody>
          <a:bodyPr wrap="square" rtlCol="0">
            <a:spAutoFit/>
          </a:bodyPr>
          <a:lstStyle/>
          <a:p>
            <a:r>
              <a:rPr lang="en-US" sz="2400" b="1" dirty="0"/>
              <a:t>PRIMARY SOURCES</a:t>
            </a:r>
            <a:endParaRPr lang="en-GM" sz="2400" b="1" dirty="0"/>
          </a:p>
        </p:txBody>
      </p:sp>
      <p:sp>
        <p:nvSpPr>
          <p:cNvPr id="15" name="TextBox 14">
            <a:extLst>
              <a:ext uri="{FF2B5EF4-FFF2-40B4-BE49-F238E27FC236}">
                <a16:creationId xmlns:a16="http://schemas.microsoft.com/office/drawing/2014/main" id="{C6153461-A4FA-45E9-8E52-C3E3D9A95D36}"/>
              </a:ext>
            </a:extLst>
          </p:cNvPr>
          <p:cNvSpPr txBox="1"/>
          <p:nvPr/>
        </p:nvSpPr>
        <p:spPr>
          <a:xfrm>
            <a:off x="1740474" y="2631775"/>
            <a:ext cx="572794" cy="584775"/>
          </a:xfrm>
          <a:prstGeom prst="rect">
            <a:avLst/>
          </a:prstGeom>
          <a:noFill/>
        </p:spPr>
        <p:txBody>
          <a:bodyPr wrap="square" rtlCol="0">
            <a:spAutoFit/>
          </a:bodyPr>
          <a:lstStyle/>
          <a:p>
            <a:r>
              <a:rPr lang="en-US" sz="3200" b="1" dirty="0"/>
              <a:t>=</a:t>
            </a:r>
            <a:endParaRPr lang="en-GM" sz="3200" b="1" dirty="0"/>
          </a:p>
        </p:txBody>
      </p:sp>
    </p:spTree>
    <p:extLst>
      <p:ext uri="{BB962C8B-B14F-4D97-AF65-F5344CB8AC3E}">
        <p14:creationId xmlns:p14="http://schemas.microsoft.com/office/powerpoint/2010/main" val="3934535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Publication of Fatwa, Rulings, and Guidelines of SSB</a:t>
            </a:r>
          </a:p>
        </p:txBody>
      </p:sp>
      <p:sp>
        <p:nvSpPr>
          <p:cNvPr id="3" name="Content Placeholder 2"/>
          <p:cNvSpPr>
            <a:spLocks noGrp="1"/>
          </p:cNvSpPr>
          <p:nvPr>
            <p:ph idx="1"/>
          </p:nvPr>
        </p:nvSpPr>
        <p:spPr>
          <a:xfrm>
            <a:off x="1097280" y="1835573"/>
            <a:ext cx="10058400" cy="4482495"/>
          </a:xfrm>
        </p:spPr>
        <p:txBody>
          <a:bodyPr>
            <a:normAutofit/>
          </a:bodyPr>
          <a:lstStyle/>
          <a:p>
            <a:pPr algn="just">
              <a:buFont typeface="Wingdings" panose="05000000000000000000" pitchFamily="2" charset="2"/>
              <a:buChar char="Ø"/>
            </a:pPr>
            <a:r>
              <a:rPr lang="en-US" sz="2400" dirty="0">
                <a:solidFill>
                  <a:schemeClr val="tx1"/>
                </a:solidFill>
                <a:latin typeface="Times New Roman" panose="02020603050405020304" pitchFamily="18" charset="0"/>
                <a:cs typeface="Times New Roman" panose="02020603050405020304" pitchFamily="18" charset="0"/>
              </a:rPr>
              <a:t>An IFI should publish Fatwa rulings and guidelines issued by its SSB during the year. </a:t>
            </a:r>
          </a:p>
          <a:p>
            <a:pPr algn="just">
              <a:buFont typeface="Wingdings" panose="05000000000000000000" pitchFamily="2" charset="2"/>
              <a:buChar char="Ø"/>
            </a:pPr>
            <a:endParaRPr lang="en-US" sz="1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400" dirty="0">
                <a:solidFill>
                  <a:schemeClr val="tx1"/>
                </a:solidFill>
                <a:latin typeface="Times New Roman" panose="02020603050405020304" pitchFamily="18" charset="0"/>
                <a:cs typeface="Times New Roman" panose="02020603050405020304" pitchFamily="18" charset="0"/>
              </a:rPr>
              <a:t>It is further recommended to disseminate these publications to all concerned departments as this enables personnel to be up-to-date with guidelines and resolutions issued by the SSB.</a:t>
            </a:r>
          </a:p>
          <a:p>
            <a:pPr algn="just">
              <a:buFont typeface="Wingdings" panose="05000000000000000000" pitchFamily="2" charset="2"/>
              <a:buChar char="Ø"/>
            </a:pPr>
            <a:endParaRPr lang="en-US" sz="12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400" dirty="0">
                <a:solidFill>
                  <a:schemeClr val="tx1"/>
                </a:solidFill>
                <a:latin typeface="Times New Roman" panose="02020603050405020304" pitchFamily="18" charset="0"/>
                <a:cs typeface="Times New Roman" panose="02020603050405020304" pitchFamily="18" charset="0"/>
              </a:rPr>
              <a:t>Fatwas and guidelines issued by the </a:t>
            </a:r>
            <a:r>
              <a:rPr lang="en-US" sz="2400" dirty="0" err="1">
                <a:solidFill>
                  <a:schemeClr val="tx1"/>
                </a:solidFill>
                <a:latin typeface="Times New Roman" panose="02020603050405020304" pitchFamily="18" charset="0"/>
                <a:cs typeface="Times New Roman" panose="02020603050405020304" pitchFamily="18" charset="0"/>
              </a:rPr>
              <a:t>Shari’ah</a:t>
            </a:r>
            <a:r>
              <a:rPr lang="en-US" sz="2400" dirty="0">
                <a:solidFill>
                  <a:schemeClr val="tx1"/>
                </a:solidFill>
                <a:latin typeface="Times New Roman" panose="02020603050405020304" pitchFamily="18" charset="0"/>
                <a:cs typeface="Times New Roman" panose="02020603050405020304" pitchFamily="18" charset="0"/>
              </a:rPr>
              <a:t> Supervisory Board of a country’s central bank during the year should be published and circulated amongst the industry as this allows all IFIs within that country to remain well aware of recent changes and developments.</a:t>
            </a:r>
          </a:p>
          <a:p>
            <a:pPr algn="just">
              <a:buFont typeface="Wingdings" panose="05000000000000000000" pitchFamily="2" charset="2"/>
              <a:buChar char="Ø"/>
            </a:pPr>
            <a:endParaRPr lang="en-GB" sz="2400" dirty="0">
              <a:solidFill>
                <a:srgbClr val="003300"/>
              </a:solidFill>
              <a:latin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7993765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Shariah Governance Framework</a:t>
            </a:r>
          </a:p>
        </p:txBody>
      </p:sp>
      <p:sp>
        <p:nvSpPr>
          <p:cNvPr id="3" name="Content Placeholder 2"/>
          <p:cNvSpPr>
            <a:spLocks noGrp="1"/>
          </p:cNvSpPr>
          <p:nvPr>
            <p:ph idx="1"/>
          </p:nvPr>
        </p:nvSpPr>
        <p:spPr>
          <a:xfrm>
            <a:off x="1097280" y="1845733"/>
            <a:ext cx="10058400" cy="4482495"/>
          </a:xfrm>
        </p:spPr>
        <p:txBody>
          <a:bodyPr>
            <a:normAutofit/>
          </a:bodyPr>
          <a:lstStyle/>
          <a:p>
            <a:pPr>
              <a:buFont typeface="Wingdings" panose="05000000000000000000" pitchFamily="2" charset="2"/>
              <a:buChar char="Ø"/>
            </a:pPr>
            <a:endParaRPr lang="en-GB" dirty="0">
              <a:solidFill>
                <a:schemeClr val="tx1"/>
              </a:solidFill>
            </a:endParaRPr>
          </a:p>
          <a:p>
            <a:pPr marL="0" indent="0">
              <a:buNone/>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Courier New" panose="02070309020205020404" pitchFamily="49" charset="0"/>
              <a:buChar char="o"/>
            </a:pPr>
            <a:endParaRPr lang="en-GB" sz="2400" dirty="0">
              <a:solidFill>
                <a:schemeClr val="tx1"/>
              </a:solidFill>
            </a:endParaRPr>
          </a:p>
          <a:p>
            <a:pPr>
              <a:buFont typeface="Wingdings" panose="05000000000000000000" pitchFamily="2" charset="2"/>
              <a:buChar char="q"/>
            </a:pPr>
            <a:endParaRPr lang="en-GB" dirty="0"/>
          </a:p>
        </p:txBody>
      </p:sp>
      <p:sp>
        <p:nvSpPr>
          <p:cNvPr id="4" name="Rectangle: Rounded Corners 3">
            <a:extLst>
              <a:ext uri="{FF2B5EF4-FFF2-40B4-BE49-F238E27FC236}">
                <a16:creationId xmlns:a16="http://schemas.microsoft.com/office/drawing/2014/main" id="{9FD0C6D5-65C8-40CD-84AF-AFA510B8C2E6}"/>
              </a:ext>
            </a:extLst>
          </p:cNvPr>
          <p:cNvSpPr/>
          <p:nvPr/>
        </p:nvSpPr>
        <p:spPr>
          <a:xfrm>
            <a:off x="4439920" y="2031274"/>
            <a:ext cx="3789680" cy="12097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SHARIAH GOVERNANCE</a:t>
            </a:r>
            <a:endParaRPr kumimoji="0" lang="en-GM" sz="32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6" name="Straight Connector 5">
            <a:extLst>
              <a:ext uri="{FF2B5EF4-FFF2-40B4-BE49-F238E27FC236}">
                <a16:creationId xmlns:a16="http://schemas.microsoft.com/office/drawing/2014/main" id="{DED2A01E-9EFB-4C33-AB83-77B83AE6AC81}"/>
              </a:ext>
            </a:extLst>
          </p:cNvPr>
          <p:cNvCxnSpPr>
            <a:cxnSpLocks/>
            <a:stCxn id="4" idx="2"/>
          </p:cNvCxnSpPr>
          <p:nvPr/>
        </p:nvCxnSpPr>
        <p:spPr>
          <a:xfrm>
            <a:off x="6334760" y="3241040"/>
            <a:ext cx="1016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7E2B968-9CDE-424C-8138-65783823A575}"/>
              </a:ext>
            </a:extLst>
          </p:cNvPr>
          <p:cNvCxnSpPr>
            <a:cxnSpLocks/>
          </p:cNvCxnSpPr>
          <p:nvPr/>
        </p:nvCxnSpPr>
        <p:spPr>
          <a:xfrm>
            <a:off x="1300480" y="3820886"/>
            <a:ext cx="9855200" cy="297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A8A5D35-285C-4A9F-B08D-3718AE6F319D}"/>
              </a:ext>
            </a:extLst>
          </p:cNvPr>
          <p:cNvCxnSpPr/>
          <p:nvPr/>
        </p:nvCxnSpPr>
        <p:spPr>
          <a:xfrm>
            <a:off x="1300480" y="3820886"/>
            <a:ext cx="0" cy="5377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7A1EFAB-43AE-4E8B-8C23-F977CC1AEA9E}"/>
              </a:ext>
            </a:extLst>
          </p:cNvPr>
          <p:cNvCxnSpPr/>
          <p:nvPr/>
        </p:nvCxnSpPr>
        <p:spPr>
          <a:xfrm>
            <a:off x="4673600" y="3820886"/>
            <a:ext cx="0" cy="522877"/>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4C58697-44DC-429F-B2B1-2EA9C011569D}"/>
              </a:ext>
            </a:extLst>
          </p:cNvPr>
          <p:cNvCxnSpPr/>
          <p:nvPr/>
        </p:nvCxnSpPr>
        <p:spPr>
          <a:xfrm>
            <a:off x="7965440" y="3835763"/>
            <a:ext cx="0" cy="52287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8968369-DC67-4837-B8AB-88B3064C8223}"/>
              </a:ext>
            </a:extLst>
          </p:cNvPr>
          <p:cNvCxnSpPr/>
          <p:nvPr/>
        </p:nvCxnSpPr>
        <p:spPr>
          <a:xfrm>
            <a:off x="11155680" y="3850640"/>
            <a:ext cx="0" cy="50800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Rounded Corners 18">
            <a:extLst>
              <a:ext uri="{FF2B5EF4-FFF2-40B4-BE49-F238E27FC236}">
                <a16:creationId xmlns:a16="http://schemas.microsoft.com/office/drawing/2014/main" id="{202E5736-0161-44AF-879A-F3F420847347}"/>
              </a:ext>
            </a:extLst>
          </p:cNvPr>
          <p:cNvSpPr/>
          <p:nvPr/>
        </p:nvSpPr>
        <p:spPr>
          <a:xfrm>
            <a:off x="101600" y="4358640"/>
            <a:ext cx="2438400" cy="1791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SHARIAH SUPERVISORY BOARD</a:t>
            </a:r>
            <a:endParaRPr kumimoji="0" lang="en-GM"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Rounded Corners 19">
            <a:extLst>
              <a:ext uri="{FF2B5EF4-FFF2-40B4-BE49-F238E27FC236}">
                <a16:creationId xmlns:a16="http://schemas.microsoft.com/office/drawing/2014/main" id="{258263C4-720E-4553-885A-4903570C1196}"/>
              </a:ext>
            </a:extLst>
          </p:cNvPr>
          <p:cNvSpPr/>
          <p:nvPr/>
        </p:nvSpPr>
        <p:spPr>
          <a:xfrm>
            <a:off x="3436622" y="4343763"/>
            <a:ext cx="2438400" cy="1791064"/>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SHARIAH REVIEW</a:t>
            </a:r>
            <a:endParaRPr kumimoji="0" lang="en-GM"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Rounded Corners 20">
            <a:extLst>
              <a:ext uri="{FF2B5EF4-FFF2-40B4-BE49-F238E27FC236}">
                <a16:creationId xmlns:a16="http://schemas.microsoft.com/office/drawing/2014/main" id="{F91DF6AF-4333-434C-8B79-17FD8B914558}"/>
              </a:ext>
            </a:extLst>
          </p:cNvPr>
          <p:cNvSpPr/>
          <p:nvPr/>
        </p:nvSpPr>
        <p:spPr>
          <a:xfrm>
            <a:off x="6603999" y="4343763"/>
            <a:ext cx="2644141" cy="17910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INTERNAL SHARIAH AUDIT/REVIEW</a:t>
            </a:r>
            <a:endParaRPr kumimoji="0" lang="en-GM"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2" name="Rectangle: Rounded Corners 21">
            <a:extLst>
              <a:ext uri="{FF2B5EF4-FFF2-40B4-BE49-F238E27FC236}">
                <a16:creationId xmlns:a16="http://schemas.microsoft.com/office/drawing/2014/main" id="{18532740-629D-46B3-B937-5349C2538FD4}"/>
              </a:ext>
            </a:extLst>
          </p:cNvPr>
          <p:cNvSpPr/>
          <p:nvPr/>
        </p:nvSpPr>
        <p:spPr>
          <a:xfrm>
            <a:off x="9939022" y="4343763"/>
            <a:ext cx="2212338" cy="17910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EXTERNAL SHARIAH</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prstClr val="white"/>
                </a:solidFill>
                <a:latin typeface="Calibri" panose="020F0502020204030204"/>
              </a:rPr>
              <a:t>AUDIT</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 </a:t>
            </a:r>
            <a:endParaRPr kumimoji="0" lang="en-GM"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72719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Shariah Review Process:</a:t>
            </a:r>
            <a:br>
              <a:rPr lang="en-GB" b="1" dirty="0">
                <a:solidFill>
                  <a:schemeClr val="accent2">
                    <a:lumMod val="75000"/>
                  </a:schemeClr>
                </a:solidFill>
              </a:rPr>
            </a:br>
            <a:r>
              <a:rPr lang="en-GB" b="1" dirty="0">
                <a:solidFill>
                  <a:schemeClr val="accent2">
                    <a:lumMod val="75000"/>
                  </a:schemeClr>
                </a:solidFill>
              </a:rPr>
              <a:t>Planning the review process</a:t>
            </a:r>
          </a:p>
        </p:txBody>
      </p:sp>
      <p:sp>
        <p:nvSpPr>
          <p:cNvPr id="3" name="Content Placeholder 2"/>
          <p:cNvSpPr>
            <a:spLocks noGrp="1"/>
          </p:cNvSpPr>
          <p:nvPr>
            <p:ph idx="1"/>
          </p:nvPr>
        </p:nvSpPr>
        <p:spPr>
          <a:xfrm>
            <a:off x="1097280" y="1835573"/>
            <a:ext cx="10058400" cy="4482495"/>
          </a:xfrm>
        </p:spPr>
        <p:txBody>
          <a:bodyPr>
            <a:normAutofit/>
          </a:bodyPr>
          <a:lstStyle/>
          <a:p>
            <a:pPr marL="0" indent="0">
              <a:buNone/>
            </a:pPr>
            <a:endParaRPr lang="en-GB" sz="2400" dirty="0">
              <a:solidFill>
                <a:schemeClr val="tx1"/>
              </a:solidFill>
            </a:endParaRP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
        <p:nvSpPr>
          <p:cNvPr id="5" name="Oval 4">
            <a:extLst>
              <a:ext uri="{FF2B5EF4-FFF2-40B4-BE49-F238E27FC236}">
                <a16:creationId xmlns:a16="http://schemas.microsoft.com/office/drawing/2014/main" id="{A5199A3D-9494-4726-B9C1-971325B22531}"/>
              </a:ext>
            </a:extLst>
          </p:cNvPr>
          <p:cNvSpPr/>
          <p:nvPr/>
        </p:nvSpPr>
        <p:spPr>
          <a:xfrm>
            <a:off x="1097280" y="1835573"/>
            <a:ext cx="2773680" cy="19134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PLANNING THE REVIEW PROCESS</a:t>
            </a:r>
            <a:endParaRPr lang="en-GM" sz="2000" b="1" dirty="0"/>
          </a:p>
        </p:txBody>
      </p:sp>
      <p:sp>
        <p:nvSpPr>
          <p:cNvPr id="6" name="Rectangle: Rounded Corners 5">
            <a:extLst>
              <a:ext uri="{FF2B5EF4-FFF2-40B4-BE49-F238E27FC236}">
                <a16:creationId xmlns:a16="http://schemas.microsoft.com/office/drawing/2014/main" id="{85A469C5-9621-4D50-91C4-5329BD93FE49}"/>
              </a:ext>
            </a:extLst>
          </p:cNvPr>
          <p:cNvSpPr/>
          <p:nvPr/>
        </p:nvSpPr>
        <p:spPr>
          <a:xfrm>
            <a:off x="1209040" y="4013200"/>
            <a:ext cx="2540000" cy="22148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PLANNING INCLUDES OBTAINING THE LIST OF ALL THE FATWAS ISSUED BY THE SSB</a:t>
            </a:r>
            <a:endParaRPr lang="en-GM" sz="2000" b="1" dirty="0"/>
          </a:p>
        </p:txBody>
      </p:sp>
      <p:sp>
        <p:nvSpPr>
          <p:cNvPr id="13" name="Oval 12">
            <a:extLst>
              <a:ext uri="{FF2B5EF4-FFF2-40B4-BE49-F238E27FC236}">
                <a16:creationId xmlns:a16="http://schemas.microsoft.com/office/drawing/2014/main" id="{03742F61-7E25-40E1-941E-6A2F4809F578}"/>
              </a:ext>
            </a:extLst>
          </p:cNvPr>
          <p:cNvSpPr/>
          <p:nvPr/>
        </p:nvSpPr>
        <p:spPr>
          <a:xfrm>
            <a:off x="4216400" y="1835572"/>
            <a:ext cx="2773680" cy="19134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EXECUTING THE REVIEW PROCESS</a:t>
            </a:r>
            <a:endParaRPr lang="en-GM" sz="2000" b="1" dirty="0"/>
          </a:p>
        </p:txBody>
      </p:sp>
      <p:sp>
        <p:nvSpPr>
          <p:cNvPr id="16" name="Rectangle: Rounded Corners 15">
            <a:extLst>
              <a:ext uri="{FF2B5EF4-FFF2-40B4-BE49-F238E27FC236}">
                <a16:creationId xmlns:a16="http://schemas.microsoft.com/office/drawing/2014/main" id="{B9AAD3E7-B1B6-48C9-8BD7-607D26CDF6F8}"/>
              </a:ext>
            </a:extLst>
          </p:cNvPr>
          <p:cNvSpPr/>
          <p:nvPr/>
        </p:nvSpPr>
        <p:spPr>
          <a:xfrm>
            <a:off x="4333240" y="4013200"/>
            <a:ext cx="2540000" cy="22148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REVIEWING RULES AND PRINCIPLES</a:t>
            </a:r>
          </a:p>
          <a:p>
            <a:pPr algn="ctr"/>
            <a:endParaRPr lang="en-US" sz="2000" b="1" dirty="0"/>
          </a:p>
          <a:p>
            <a:pPr algn="ctr"/>
            <a:r>
              <a:rPr lang="en-US" sz="2000" b="1" dirty="0"/>
              <a:t>TESTING COMPLIANCE WITH RULES</a:t>
            </a:r>
            <a:endParaRPr lang="en-GM" sz="2000" b="1" dirty="0"/>
          </a:p>
        </p:txBody>
      </p:sp>
      <p:sp>
        <p:nvSpPr>
          <p:cNvPr id="17" name="Oval 16">
            <a:extLst>
              <a:ext uri="{FF2B5EF4-FFF2-40B4-BE49-F238E27FC236}">
                <a16:creationId xmlns:a16="http://schemas.microsoft.com/office/drawing/2014/main" id="{02885017-B2EB-4165-A7D0-56A76D2F029A}"/>
              </a:ext>
            </a:extLst>
          </p:cNvPr>
          <p:cNvSpPr/>
          <p:nvPr/>
        </p:nvSpPr>
        <p:spPr>
          <a:xfrm>
            <a:off x="7294880" y="1835571"/>
            <a:ext cx="2773680" cy="19134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DOCUMENTING CONCLUSIONS AND ISSUING REPORT</a:t>
            </a:r>
            <a:endParaRPr lang="en-GM" sz="2000" b="1" dirty="0"/>
          </a:p>
        </p:txBody>
      </p:sp>
      <p:sp>
        <p:nvSpPr>
          <p:cNvPr id="18" name="Rectangle: Rounded Corners 17">
            <a:extLst>
              <a:ext uri="{FF2B5EF4-FFF2-40B4-BE49-F238E27FC236}">
                <a16:creationId xmlns:a16="http://schemas.microsoft.com/office/drawing/2014/main" id="{1ACD479D-B0CD-4397-8C0E-982365D16F78}"/>
              </a:ext>
            </a:extLst>
          </p:cNvPr>
          <p:cNvSpPr/>
          <p:nvPr/>
        </p:nvSpPr>
        <p:spPr>
          <a:xfrm>
            <a:off x="7411720" y="4013200"/>
            <a:ext cx="2540000" cy="22148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SHARIAH REVIEW REPORT</a:t>
            </a:r>
            <a:endParaRPr lang="en-GM" sz="2000" b="1" dirty="0"/>
          </a:p>
        </p:txBody>
      </p:sp>
    </p:spTree>
    <p:extLst>
      <p:ext uri="{BB962C8B-B14F-4D97-AF65-F5344CB8AC3E}">
        <p14:creationId xmlns:p14="http://schemas.microsoft.com/office/powerpoint/2010/main" val="12476574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Shariah Review Process:</a:t>
            </a:r>
            <a:br>
              <a:rPr lang="en-GB" b="1" dirty="0">
                <a:solidFill>
                  <a:schemeClr val="accent2">
                    <a:lumMod val="75000"/>
                  </a:schemeClr>
                </a:solidFill>
              </a:rPr>
            </a:br>
            <a:r>
              <a:rPr lang="en-GB" b="1" dirty="0">
                <a:solidFill>
                  <a:schemeClr val="accent2">
                    <a:lumMod val="75000"/>
                  </a:schemeClr>
                </a:solidFill>
              </a:rPr>
              <a:t>Planning</a:t>
            </a:r>
          </a:p>
        </p:txBody>
      </p:sp>
      <p:sp>
        <p:nvSpPr>
          <p:cNvPr id="3" name="Content Placeholder 2"/>
          <p:cNvSpPr>
            <a:spLocks noGrp="1"/>
          </p:cNvSpPr>
          <p:nvPr>
            <p:ph idx="1"/>
          </p:nvPr>
        </p:nvSpPr>
        <p:spPr>
          <a:xfrm>
            <a:off x="1097280" y="1835573"/>
            <a:ext cx="10058400" cy="4482495"/>
          </a:xfrm>
        </p:spPr>
        <p:txBody>
          <a:bodyPr>
            <a:normAutofit/>
          </a:bodyPr>
          <a:lstStyle/>
          <a:p>
            <a:pPr algn="just">
              <a:buFont typeface="Wingdings" panose="05000000000000000000" pitchFamily="2" charset="2"/>
              <a:buChar char="Ø"/>
            </a:pPr>
            <a:r>
              <a:rPr lang="en-GB" sz="2400" dirty="0">
                <a:solidFill>
                  <a:schemeClr val="tx1"/>
                </a:solidFill>
                <a:latin typeface="Times New Roman" panose="02020603050405020304" pitchFamily="18" charset="0"/>
                <a:cs typeface="Times New Roman" panose="02020603050405020304" pitchFamily="18" charset="0"/>
              </a:rPr>
              <a:t>Obtaining a list of all Fatwas, rulings, and guidelines issued by the SSB.</a:t>
            </a:r>
          </a:p>
          <a:p>
            <a:pPr algn="just">
              <a:buFont typeface="Wingdings" panose="05000000000000000000" pitchFamily="2" charset="2"/>
              <a:buChar char="Ø"/>
            </a:pPr>
            <a:endParaRPr lang="en-GB" sz="24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GB" sz="24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sz="2400" dirty="0">
                <a:solidFill>
                  <a:schemeClr val="tx1"/>
                </a:solidFill>
                <a:latin typeface="Times New Roman" panose="02020603050405020304" pitchFamily="18" charset="0"/>
                <a:cs typeface="Times New Roman" panose="02020603050405020304" pitchFamily="18" charset="0"/>
              </a:rPr>
              <a:t>Sample selection criteria and sizes. </a:t>
            </a:r>
          </a:p>
          <a:p>
            <a:pPr algn="just">
              <a:buFont typeface="Wingdings" panose="05000000000000000000" pitchFamily="2" charset="2"/>
              <a:buChar char="Ø"/>
            </a:pPr>
            <a:endParaRPr lang="en-GB" sz="24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GB" sz="24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sz="2400" dirty="0">
                <a:solidFill>
                  <a:schemeClr val="tx1"/>
                </a:solidFill>
                <a:latin typeface="Times New Roman" panose="02020603050405020304" pitchFamily="18" charset="0"/>
                <a:cs typeface="Times New Roman" panose="02020603050405020304" pitchFamily="18" charset="0"/>
              </a:rPr>
              <a:t>Shariah Review Program</a:t>
            </a:r>
          </a:p>
          <a:p>
            <a:pPr algn="just">
              <a:buFont typeface="Wingdings" panose="05000000000000000000" pitchFamily="2" charset="2"/>
              <a:buChar char="Ø"/>
            </a:pPr>
            <a:endParaRPr lang="en-GB" sz="24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GB" sz="24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GB" sz="2400" dirty="0">
              <a:solidFill>
                <a:schemeClr val="tx1"/>
              </a:solidFill>
              <a:latin typeface="Times New Roman" panose="02020603050405020304" pitchFamily="18" charset="0"/>
              <a:cs typeface="Times New Roman" panose="02020603050405020304" pitchFamily="18" charset="0"/>
            </a:endParaRP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8345012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Shariah Review Process:</a:t>
            </a:r>
            <a:br>
              <a:rPr lang="en-GB" b="1" dirty="0">
                <a:solidFill>
                  <a:schemeClr val="accent2">
                    <a:lumMod val="75000"/>
                  </a:schemeClr>
                </a:solidFill>
              </a:rPr>
            </a:br>
            <a:r>
              <a:rPr lang="en-GB" b="1" dirty="0">
                <a:solidFill>
                  <a:schemeClr val="accent2">
                    <a:lumMod val="75000"/>
                  </a:schemeClr>
                </a:solidFill>
              </a:rPr>
              <a:t>Executing</a:t>
            </a:r>
          </a:p>
        </p:txBody>
      </p:sp>
      <p:sp>
        <p:nvSpPr>
          <p:cNvPr id="3" name="Content Placeholder 2"/>
          <p:cNvSpPr>
            <a:spLocks noGrp="1"/>
          </p:cNvSpPr>
          <p:nvPr>
            <p:ph idx="1"/>
          </p:nvPr>
        </p:nvSpPr>
        <p:spPr>
          <a:xfrm>
            <a:off x="1097280" y="1835573"/>
            <a:ext cx="10058400" cy="4482495"/>
          </a:xfrm>
        </p:spPr>
        <p:txBody>
          <a:bodyPr>
            <a:normAutofit/>
          </a:bodyPr>
          <a:lstStyle/>
          <a:p>
            <a:pPr algn="just">
              <a:buFont typeface="Wingdings" panose="05000000000000000000" pitchFamily="2" charset="2"/>
              <a:buChar char="Ø"/>
            </a:pPr>
            <a:r>
              <a:rPr lang="en-GB" sz="2400" dirty="0">
                <a:solidFill>
                  <a:schemeClr val="tx1"/>
                </a:solidFill>
                <a:latin typeface="Times New Roman" panose="02020603050405020304" pitchFamily="18" charset="0"/>
                <a:cs typeface="Times New Roman" panose="02020603050405020304" pitchFamily="18" charset="0"/>
              </a:rPr>
              <a:t>Test Management’s awareness, commitment, and compliance of control procedures for adherence to Shariah. </a:t>
            </a:r>
          </a:p>
          <a:p>
            <a:pPr marL="0" indent="0" algn="just">
              <a:buNone/>
            </a:pPr>
            <a:endParaRPr lang="en-GB" sz="4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sz="2400" dirty="0">
                <a:solidFill>
                  <a:schemeClr val="tx1"/>
                </a:solidFill>
                <a:latin typeface="Times New Roman" panose="02020603050405020304" pitchFamily="18" charset="0"/>
                <a:cs typeface="Times New Roman" panose="02020603050405020304" pitchFamily="18" charset="0"/>
              </a:rPr>
              <a:t>Review contracts and agreements. </a:t>
            </a:r>
          </a:p>
          <a:p>
            <a:pPr algn="just">
              <a:buFont typeface="Wingdings" panose="05000000000000000000" pitchFamily="2" charset="2"/>
              <a:buChar char="Ø"/>
            </a:pPr>
            <a:endParaRPr lang="en-GB" sz="7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sz="2400" dirty="0">
                <a:solidFill>
                  <a:schemeClr val="tx1"/>
                </a:solidFill>
                <a:latin typeface="Times New Roman" panose="02020603050405020304" pitchFamily="18" charset="0"/>
                <a:cs typeface="Times New Roman" panose="02020603050405020304" pitchFamily="18" charset="0"/>
              </a:rPr>
              <a:t>Ascertain whether transactions conducted during the year were authorized by the SSB. </a:t>
            </a:r>
          </a:p>
          <a:p>
            <a:pPr marL="0" indent="0" algn="just">
              <a:buNone/>
            </a:pPr>
            <a:endParaRPr lang="en-GB" sz="3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sz="2400" dirty="0">
                <a:solidFill>
                  <a:schemeClr val="tx1"/>
                </a:solidFill>
                <a:latin typeface="Times New Roman" panose="02020603050405020304" pitchFamily="18" charset="0"/>
                <a:cs typeface="Times New Roman" panose="02020603050405020304" pitchFamily="18" charset="0"/>
              </a:rPr>
              <a:t>Review circulars, minutes, financial reports, policies and procedures. </a:t>
            </a:r>
          </a:p>
          <a:p>
            <a:pPr algn="just">
              <a:buFont typeface="Wingdings" panose="05000000000000000000" pitchFamily="2" charset="2"/>
              <a:buChar char="Ø"/>
            </a:pPr>
            <a:endParaRPr lang="en-GB" sz="24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sz="2400" dirty="0">
                <a:solidFill>
                  <a:schemeClr val="tx1"/>
                </a:solidFill>
                <a:latin typeface="Times New Roman" panose="02020603050405020304" pitchFamily="18" charset="0"/>
                <a:cs typeface="Times New Roman" panose="02020603050405020304" pitchFamily="18" charset="0"/>
              </a:rPr>
              <a:t>Discuss findings with Management. </a:t>
            </a:r>
          </a:p>
          <a:p>
            <a:pPr algn="just">
              <a:buFont typeface="Wingdings" panose="05000000000000000000" pitchFamily="2" charset="2"/>
              <a:buChar char="Ø"/>
            </a:pPr>
            <a:endParaRPr lang="en-GB" sz="24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GB" sz="24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GB" sz="2400" dirty="0">
              <a:solidFill>
                <a:schemeClr val="tx1"/>
              </a:solidFill>
              <a:latin typeface="Times New Roman" panose="02020603050405020304" pitchFamily="18" charset="0"/>
              <a:cs typeface="Times New Roman" panose="02020603050405020304" pitchFamily="18" charset="0"/>
            </a:endParaRP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3835958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Shariah Report Format</a:t>
            </a:r>
          </a:p>
        </p:txBody>
      </p:sp>
      <p:sp>
        <p:nvSpPr>
          <p:cNvPr id="3" name="Content Placeholder 2"/>
          <p:cNvSpPr>
            <a:spLocks noGrp="1"/>
          </p:cNvSpPr>
          <p:nvPr>
            <p:ph idx="1"/>
          </p:nvPr>
        </p:nvSpPr>
        <p:spPr>
          <a:xfrm>
            <a:off x="1097280" y="1845733"/>
            <a:ext cx="10058400" cy="4482495"/>
          </a:xfrm>
        </p:spPr>
        <p:txBody>
          <a:bodyPr>
            <a:normAutofit/>
          </a:bodyPr>
          <a:lstStyle/>
          <a:p>
            <a:pPr marL="0" indent="0">
              <a:buNone/>
            </a:pPr>
            <a:endParaRPr lang="en-GB" sz="2200" dirty="0">
              <a:solidFill>
                <a:schemeClr val="tx1"/>
              </a:solidFill>
            </a:endParaRPr>
          </a:p>
          <a:p>
            <a:pPr>
              <a:buFont typeface="Wingdings" panose="05000000000000000000" pitchFamily="2" charset="2"/>
              <a:buChar char="Ø"/>
            </a:pPr>
            <a:endParaRPr lang="en-GB" sz="2200" dirty="0">
              <a:solidFill>
                <a:schemeClr val="tx1"/>
              </a:solidFill>
            </a:endParaRPr>
          </a:p>
          <a:p>
            <a:pPr>
              <a:buFont typeface="Wingdings" panose="05000000000000000000" pitchFamily="2" charset="2"/>
              <a:buChar char="Ø"/>
            </a:pPr>
            <a:endParaRPr lang="en-GB" sz="22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Courier New" panose="02070309020205020404" pitchFamily="49" charset="0"/>
              <a:buChar char="o"/>
            </a:pPr>
            <a:endParaRPr lang="en-GB" sz="2400" dirty="0">
              <a:solidFill>
                <a:schemeClr val="tx1"/>
              </a:solidFill>
            </a:endParaRPr>
          </a:p>
          <a:p>
            <a:pPr>
              <a:buFont typeface="Wingdings" panose="05000000000000000000" pitchFamily="2" charset="2"/>
              <a:buChar char="q"/>
            </a:pPr>
            <a:endParaRPr lang="en-GB" dirty="0"/>
          </a:p>
        </p:txBody>
      </p:sp>
      <p:sp>
        <p:nvSpPr>
          <p:cNvPr id="9" name="Rectangle: Rounded Corners 8">
            <a:extLst>
              <a:ext uri="{FF2B5EF4-FFF2-40B4-BE49-F238E27FC236}">
                <a16:creationId xmlns:a16="http://schemas.microsoft.com/office/drawing/2014/main" id="{3C79FD2E-906A-4DE8-B941-BE6395B19A29}"/>
              </a:ext>
            </a:extLst>
          </p:cNvPr>
          <p:cNvSpPr/>
          <p:nvPr/>
        </p:nvSpPr>
        <p:spPr>
          <a:xfrm>
            <a:off x="1431636" y="1845733"/>
            <a:ext cx="9724044" cy="523220"/>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TITLE</a:t>
            </a:r>
            <a:endParaRPr kumimoji="0" lang="en-GM"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Rounded Corners 9">
            <a:extLst>
              <a:ext uri="{FF2B5EF4-FFF2-40B4-BE49-F238E27FC236}">
                <a16:creationId xmlns:a16="http://schemas.microsoft.com/office/drawing/2014/main" id="{261445E5-0077-4A4C-AE62-9D17E5689F74}"/>
              </a:ext>
            </a:extLst>
          </p:cNvPr>
          <p:cNvSpPr/>
          <p:nvPr/>
        </p:nvSpPr>
        <p:spPr>
          <a:xfrm>
            <a:off x="1431633" y="2458543"/>
            <a:ext cx="9724044" cy="523220"/>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ADDRESSEE</a:t>
            </a:r>
            <a:endParaRPr kumimoji="0" lang="en-GM"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Rounded Corners 10">
            <a:extLst>
              <a:ext uri="{FF2B5EF4-FFF2-40B4-BE49-F238E27FC236}">
                <a16:creationId xmlns:a16="http://schemas.microsoft.com/office/drawing/2014/main" id="{2FB02058-0A40-406C-AE3D-F83E5883C551}"/>
              </a:ext>
            </a:extLst>
          </p:cNvPr>
          <p:cNvSpPr/>
          <p:nvPr/>
        </p:nvSpPr>
        <p:spPr>
          <a:xfrm>
            <a:off x="1431633" y="3071353"/>
            <a:ext cx="9724044" cy="523220"/>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INTRODUCTORY PARAGRAPH</a:t>
            </a:r>
            <a:endParaRPr kumimoji="0" lang="en-GM"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Rounded Corners 11">
            <a:extLst>
              <a:ext uri="{FF2B5EF4-FFF2-40B4-BE49-F238E27FC236}">
                <a16:creationId xmlns:a16="http://schemas.microsoft.com/office/drawing/2014/main" id="{35BAE15C-B57B-4B0C-AA4F-597E37BAABDA}"/>
              </a:ext>
            </a:extLst>
          </p:cNvPr>
          <p:cNvSpPr/>
          <p:nvPr/>
        </p:nvSpPr>
        <p:spPr>
          <a:xfrm>
            <a:off x="1431633" y="3684163"/>
            <a:ext cx="9724044" cy="523220"/>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SCOPE DESCRIBING NATURE OF WORK PERFORMED</a:t>
            </a:r>
            <a:endParaRPr kumimoji="0" lang="en-GM"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Rectangle: Rounded Corners 12">
            <a:extLst>
              <a:ext uri="{FF2B5EF4-FFF2-40B4-BE49-F238E27FC236}">
                <a16:creationId xmlns:a16="http://schemas.microsoft.com/office/drawing/2014/main" id="{EA8C1522-6954-4A2E-A8DA-FD60EFC00E25}"/>
              </a:ext>
            </a:extLst>
          </p:cNvPr>
          <p:cNvSpPr/>
          <p:nvPr/>
        </p:nvSpPr>
        <p:spPr>
          <a:xfrm>
            <a:off x="1431633" y="4315756"/>
            <a:ext cx="9724044" cy="523220"/>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OPINION REGARDING THE IFIs COMPLIANCE</a:t>
            </a:r>
            <a:endParaRPr kumimoji="0" lang="en-GM"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Rounded Corners 13">
            <a:extLst>
              <a:ext uri="{FF2B5EF4-FFF2-40B4-BE49-F238E27FC236}">
                <a16:creationId xmlns:a16="http://schemas.microsoft.com/office/drawing/2014/main" id="{3A61F68C-F580-40C7-A055-F119F20EF8E0}"/>
              </a:ext>
            </a:extLst>
          </p:cNvPr>
          <p:cNvSpPr/>
          <p:nvPr/>
        </p:nvSpPr>
        <p:spPr>
          <a:xfrm>
            <a:off x="1431633" y="4947349"/>
            <a:ext cx="9724044" cy="523220"/>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DATE OF REPORT</a:t>
            </a:r>
            <a:endParaRPr kumimoji="0" lang="en-GM"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Rounded Corners 14">
            <a:extLst>
              <a:ext uri="{FF2B5EF4-FFF2-40B4-BE49-F238E27FC236}">
                <a16:creationId xmlns:a16="http://schemas.microsoft.com/office/drawing/2014/main" id="{B4F28FF0-652D-4751-B358-7452881F8265}"/>
              </a:ext>
            </a:extLst>
          </p:cNvPr>
          <p:cNvSpPr/>
          <p:nvPr/>
        </p:nvSpPr>
        <p:spPr>
          <a:xfrm>
            <a:off x="1431633" y="5578942"/>
            <a:ext cx="9724044" cy="523220"/>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SIGNATURE OF SSB MEMBERS</a:t>
            </a:r>
            <a:endParaRPr kumimoji="0" lang="en-GM"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E0FEB31A-80CE-4F42-9EF5-87E09282729B}"/>
              </a:ext>
            </a:extLst>
          </p:cNvPr>
          <p:cNvSpPr txBox="1"/>
          <p:nvPr/>
        </p:nvSpPr>
        <p:spPr>
          <a:xfrm>
            <a:off x="599440" y="6385668"/>
            <a:ext cx="2062480" cy="400110"/>
          </a:xfrm>
          <a:prstGeom prst="rect">
            <a:avLst/>
          </a:prstGeom>
          <a:noFill/>
        </p:spPr>
        <p:txBody>
          <a:bodyPr wrap="square" rtlCol="0">
            <a:spAutoFit/>
          </a:bodyPr>
          <a:lstStyle/>
          <a:p>
            <a:r>
              <a:rPr lang="en-US" sz="2000" b="1" dirty="0"/>
              <a:t>Source: AAOIFI</a:t>
            </a:r>
            <a:endParaRPr lang="en-GM" sz="2000" b="1" dirty="0"/>
          </a:p>
        </p:txBody>
      </p:sp>
    </p:spTree>
    <p:extLst>
      <p:ext uri="{BB962C8B-B14F-4D97-AF65-F5344CB8AC3E}">
        <p14:creationId xmlns:p14="http://schemas.microsoft.com/office/powerpoint/2010/main" val="33412322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Central Shariah Board</a:t>
            </a:r>
          </a:p>
        </p:txBody>
      </p:sp>
      <p:sp>
        <p:nvSpPr>
          <p:cNvPr id="3" name="Content Placeholder 2"/>
          <p:cNvSpPr>
            <a:spLocks noGrp="1"/>
          </p:cNvSpPr>
          <p:nvPr>
            <p:ph idx="1"/>
          </p:nvPr>
        </p:nvSpPr>
        <p:spPr>
          <a:xfrm>
            <a:off x="1097280" y="1835573"/>
            <a:ext cx="10058400" cy="4482495"/>
          </a:xfrm>
        </p:spPr>
        <p:txBody>
          <a:bodyPr>
            <a:normAutofit/>
          </a:bodyPr>
          <a:lstStyle/>
          <a:p>
            <a:pPr algn="just">
              <a:buFont typeface="Wingdings" panose="05000000000000000000" pitchFamily="2" charset="2"/>
              <a:buChar char="Ø"/>
            </a:pPr>
            <a:r>
              <a:rPr lang="en-GB" sz="2400" dirty="0">
                <a:solidFill>
                  <a:schemeClr val="tx1"/>
                </a:solidFill>
                <a:latin typeface="Times New Roman" panose="02020603050405020304" pitchFamily="18" charset="0"/>
                <a:cs typeface="Times New Roman" panose="02020603050405020304" pitchFamily="18" charset="0"/>
              </a:rPr>
              <a:t>Countries with Central Shariah Boards: </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
        <p:nvSpPr>
          <p:cNvPr id="4" name="Oval 3">
            <a:extLst>
              <a:ext uri="{FF2B5EF4-FFF2-40B4-BE49-F238E27FC236}">
                <a16:creationId xmlns:a16="http://schemas.microsoft.com/office/drawing/2014/main" id="{215DE16D-CCF8-4F5E-BBE6-9B803F8A60C0}"/>
              </a:ext>
            </a:extLst>
          </p:cNvPr>
          <p:cNvSpPr/>
          <p:nvPr/>
        </p:nvSpPr>
        <p:spPr>
          <a:xfrm>
            <a:off x="116843" y="2233748"/>
            <a:ext cx="2367280" cy="2042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MALAYSIA</a:t>
            </a:r>
            <a:endParaRPr lang="en-GM" sz="2400" b="1" dirty="0"/>
          </a:p>
        </p:txBody>
      </p:sp>
      <p:sp>
        <p:nvSpPr>
          <p:cNvPr id="11" name="Oval 10">
            <a:extLst>
              <a:ext uri="{FF2B5EF4-FFF2-40B4-BE49-F238E27FC236}">
                <a16:creationId xmlns:a16="http://schemas.microsoft.com/office/drawing/2014/main" id="{C5976830-67E1-41A3-B924-490997C41441}"/>
              </a:ext>
            </a:extLst>
          </p:cNvPr>
          <p:cNvSpPr/>
          <p:nvPr/>
        </p:nvSpPr>
        <p:spPr>
          <a:xfrm>
            <a:off x="2110742" y="3943046"/>
            <a:ext cx="2367280" cy="2042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PAKISTAN</a:t>
            </a:r>
            <a:endParaRPr lang="en-GM" sz="2400" b="1" dirty="0"/>
          </a:p>
        </p:txBody>
      </p:sp>
      <p:sp>
        <p:nvSpPr>
          <p:cNvPr id="12" name="Oval 11">
            <a:extLst>
              <a:ext uri="{FF2B5EF4-FFF2-40B4-BE49-F238E27FC236}">
                <a16:creationId xmlns:a16="http://schemas.microsoft.com/office/drawing/2014/main" id="{431674DC-334A-4578-B8EE-0CC606F211AF}"/>
              </a:ext>
            </a:extLst>
          </p:cNvPr>
          <p:cNvSpPr/>
          <p:nvPr/>
        </p:nvSpPr>
        <p:spPr>
          <a:xfrm>
            <a:off x="6794501" y="3943046"/>
            <a:ext cx="2367280" cy="2042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SUDAN</a:t>
            </a:r>
            <a:endParaRPr lang="en-GM" sz="2400" b="1" dirty="0"/>
          </a:p>
        </p:txBody>
      </p:sp>
      <p:sp>
        <p:nvSpPr>
          <p:cNvPr id="14" name="Oval 13">
            <a:extLst>
              <a:ext uri="{FF2B5EF4-FFF2-40B4-BE49-F238E27FC236}">
                <a16:creationId xmlns:a16="http://schemas.microsoft.com/office/drawing/2014/main" id="{2EB9817A-A9A6-4668-B24D-9BF2988FB9CB}"/>
              </a:ext>
            </a:extLst>
          </p:cNvPr>
          <p:cNvSpPr/>
          <p:nvPr/>
        </p:nvSpPr>
        <p:spPr>
          <a:xfrm>
            <a:off x="9060180" y="2233748"/>
            <a:ext cx="2367280" cy="2042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OMAN</a:t>
            </a:r>
            <a:endParaRPr lang="en-GM" sz="2400" b="1" dirty="0"/>
          </a:p>
        </p:txBody>
      </p:sp>
      <p:sp>
        <p:nvSpPr>
          <p:cNvPr id="15" name="Oval 14">
            <a:extLst>
              <a:ext uri="{FF2B5EF4-FFF2-40B4-BE49-F238E27FC236}">
                <a16:creationId xmlns:a16="http://schemas.microsoft.com/office/drawing/2014/main" id="{67E14EF3-00F1-4B07-A8F1-96F265D62A42}"/>
              </a:ext>
            </a:extLst>
          </p:cNvPr>
          <p:cNvSpPr/>
          <p:nvPr/>
        </p:nvSpPr>
        <p:spPr>
          <a:xfrm>
            <a:off x="4391661" y="2315028"/>
            <a:ext cx="2402840" cy="2042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INDONESIA</a:t>
            </a:r>
            <a:endParaRPr lang="en-GM" sz="2400" b="1" dirty="0"/>
          </a:p>
        </p:txBody>
      </p:sp>
    </p:spTree>
    <p:extLst>
      <p:ext uri="{BB962C8B-B14F-4D97-AF65-F5344CB8AC3E}">
        <p14:creationId xmlns:p14="http://schemas.microsoft.com/office/powerpoint/2010/main" val="12747104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Functions of Central Shariah Board</a:t>
            </a:r>
          </a:p>
        </p:txBody>
      </p:sp>
      <p:sp>
        <p:nvSpPr>
          <p:cNvPr id="3" name="Content Placeholder 2"/>
          <p:cNvSpPr>
            <a:spLocks noGrp="1"/>
          </p:cNvSpPr>
          <p:nvPr>
            <p:ph idx="1"/>
          </p:nvPr>
        </p:nvSpPr>
        <p:spPr>
          <a:xfrm>
            <a:off x="1097280" y="1835573"/>
            <a:ext cx="10058400" cy="4482495"/>
          </a:xfrm>
        </p:spPr>
        <p:txBody>
          <a:bodyPr>
            <a:normAutofit/>
          </a:bodyPr>
          <a:lstStyle/>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
        <p:nvSpPr>
          <p:cNvPr id="4" name="Oval 3">
            <a:extLst>
              <a:ext uri="{FF2B5EF4-FFF2-40B4-BE49-F238E27FC236}">
                <a16:creationId xmlns:a16="http://schemas.microsoft.com/office/drawing/2014/main" id="{215DE16D-CCF8-4F5E-BBE6-9B803F8A60C0}"/>
              </a:ext>
            </a:extLst>
          </p:cNvPr>
          <p:cNvSpPr/>
          <p:nvPr/>
        </p:nvSpPr>
        <p:spPr>
          <a:xfrm>
            <a:off x="1097280" y="2489200"/>
            <a:ext cx="2773680" cy="2804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ADVISORY AND FATWA</a:t>
            </a:r>
            <a:endParaRPr lang="en-GM" sz="2400" b="1" dirty="0"/>
          </a:p>
        </p:txBody>
      </p:sp>
      <p:sp>
        <p:nvSpPr>
          <p:cNvPr id="11" name="Oval 10">
            <a:extLst>
              <a:ext uri="{FF2B5EF4-FFF2-40B4-BE49-F238E27FC236}">
                <a16:creationId xmlns:a16="http://schemas.microsoft.com/office/drawing/2014/main" id="{C5976830-67E1-41A3-B924-490997C41441}"/>
              </a:ext>
            </a:extLst>
          </p:cNvPr>
          <p:cNvSpPr/>
          <p:nvPr/>
        </p:nvSpPr>
        <p:spPr>
          <a:xfrm>
            <a:off x="4556760" y="2489200"/>
            <a:ext cx="2849880" cy="2804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REGULATIONS</a:t>
            </a:r>
            <a:endParaRPr lang="en-GM" sz="2400" b="1" dirty="0"/>
          </a:p>
        </p:txBody>
      </p:sp>
      <p:sp>
        <p:nvSpPr>
          <p:cNvPr id="14" name="Oval 13">
            <a:extLst>
              <a:ext uri="{FF2B5EF4-FFF2-40B4-BE49-F238E27FC236}">
                <a16:creationId xmlns:a16="http://schemas.microsoft.com/office/drawing/2014/main" id="{2EB9817A-A9A6-4668-B24D-9BF2988FB9CB}"/>
              </a:ext>
            </a:extLst>
          </p:cNvPr>
          <p:cNvSpPr/>
          <p:nvPr/>
        </p:nvSpPr>
        <p:spPr>
          <a:xfrm>
            <a:off x="8321040" y="2489200"/>
            <a:ext cx="2773680" cy="2804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OVERSIGHT AND LIMITED SUPERVISION</a:t>
            </a:r>
            <a:endParaRPr lang="en-GM" sz="2400" b="1" dirty="0"/>
          </a:p>
        </p:txBody>
      </p:sp>
    </p:spTree>
    <p:extLst>
      <p:ext uri="{BB962C8B-B14F-4D97-AF65-F5344CB8AC3E}">
        <p14:creationId xmlns:p14="http://schemas.microsoft.com/office/powerpoint/2010/main" val="35901008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Sample Performance Assessment for SSB: Collective Assessment</a:t>
            </a:r>
          </a:p>
        </p:txBody>
      </p:sp>
      <p:sp>
        <p:nvSpPr>
          <p:cNvPr id="3" name="Content Placeholder 2"/>
          <p:cNvSpPr>
            <a:spLocks noGrp="1"/>
          </p:cNvSpPr>
          <p:nvPr>
            <p:ph idx="1"/>
          </p:nvPr>
        </p:nvSpPr>
        <p:spPr>
          <a:xfrm>
            <a:off x="1097280" y="1835573"/>
            <a:ext cx="10058400" cy="4482495"/>
          </a:xfrm>
        </p:spPr>
        <p:txBody>
          <a:bodyPr>
            <a:normAutofit lnSpcReduction="10000"/>
          </a:bodyPr>
          <a:lstStyle/>
          <a:p>
            <a:pPr>
              <a:buFont typeface="Wingdings" panose="05000000000000000000" pitchFamily="2" charset="2"/>
              <a:buChar char="Ø"/>
            </a:pPr>
            <a:r>
              <a:rPr lang="en-US" sz="2400" dirty="0">
                <a:solidFill>
                  <a:schemeClr val="tx1"/>
                </a:solidFill>
                <a:latin typeface="Times New Roman" panose="02020603050405020304" pitchFamily="18" charset="0"/>
                <a:cs typeface="Times New Roman" panose="02020603050405020304" pitchFamily="18" charset="0"/>
              </a:rPr>
              <a:t>Did the SSB demonstrate effective organizational accountability?</a:t>
            </a:r>
          </a:p>
          <a:p>
            <a:pPr>
              <a:buFont typeface="Wingdings" panose="05000000000000000000" pitchFamily="2" charset="2"/>
              <a:buChar char="Ø"/>
            </a:pPr>
            <a:endParaRPr lang="en-US" sz="100"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dirty="0">
                <a:solidFill>
                  <a:schemeClr val="tx1"/>
                </a:solidFill>
                <a:latin typeface="Times New Roman" panose="02020603050405020304" pitchFamily="18" charset="0"/>
                <a:cs typeface="Times New Roman" panose="02020603050405020304" pitchFamily="18" charset="0"/>
              </a:rPr>
              <a:t>Did the SSB communicate effectively with other organs of governance, including the Board, management and auditors?</a:t>
            </a:r>
          </a:p>
          <a:p>
            <a:pPr>
              <a:buFont typeface="Wingdings" panose="05000000000000000000" pitchFamily="2" charset="2"/>
              <a:buChar char="Ø"/>
            </a:pPr>
            <a:endParaRPr lang="en-US" sz="100"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dirty="0">
                <a:solidFill>
                  <a:schemeClr val="tx1"/>
                </a:solidFill>
                <a:latin typeface="Times New Roman" panose="02020603050405020304" pitchFamily="18" charset="0"/>
                <a:cs typeface="Times New Roman" panose="02020603050405020304" pitchFamily="18" charset="0"/>
              </a:rPr>
              <a:t>Did the SSB properly identify and evaluate the IFI’s exposure to </a:t>
            </a:r>
            <a:r>
              <a:rPr lang="en-US" sz="2400" dirty="0" err="1">
                <a:solidFill>
                  <a:schemeClr val="tx1"/>
                </a:solidFill>
                <a:latin typeface="Times New Roman" panose="02020603050405020304" pitchFamily="18" charset="0"/>
                <a:cs typeface="Times New Roman" panose="02020603050405020304" pitchFamily="18" charset="0"/>
              </a:rPr>
              <a:t>Shari’ah</a:t>
            </a:r>
            <a:r>
              <a:rPr lang="en-US" sz="2400" dirty="0">
                <a:solidFill>
                  <a:schemeClr val="tx1"/>
                </a:solidFill>
                <a:latin typeface="Times New Roman" panose="02020603050405020304" pitchFamily="18" charset="0"/>
                <a:cs typeface="Times New Roman" panose="02020603050405020304" pitchFamily="18" charset="0"/>
              </a:rPr>
              <a:t> non-compliance risk and reputational risk, and effectively communicate that risk information to appropriate bodies in the IFI?</a:t>
            </a:r>
          </a:p>
          <a:p>
            <a:pPr>
              <a:buFont typeface="Wingdings" panose="05000000000000000000" pitchFamily="2" charset="2"/>
              <a:buChar char="Ø"/>
            </a:pPr>
            <a:endParaRPr lang="en-US" sz="100"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dirty="0">
                <a:solidFill>
                  <a:schemeClr val="tx1"/>
                </a:solidFill>
                <a:latin typeface="Times New Roman" panose="02020603050405020304" pitchFamily="18" charset="0"/>
                <a:cs typeface="Times New Roman" panose="02020603050405020304" pitchFamily="18" charset="0"/>
              </a:rPr>
              <a:t>Did the SSB promote appropriate ethics and values within the IFI?</a:t>
            </a:r>
          </a:p>
          <a:p>
            <a:pPr>
              <a:buFont typeface="Wingdings" panose="05000000000000000000" pitchFamily="2" charset="2"/>
              <a:buChar char="Ø"/>
            </a:pPr>
            <a:endParaRPr lang="en-US" sz="600"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dirty="0">
                <a:solidFill>
                  <a:schemeClr val="tx1"/>
                </a:solidFill>
                <a:latin typeface="Times New Roman" panose="02020603050405020304" pitchFamily="18" charset="0"/>
                <a:cs typeface="Times New Roman" panose="02020603050405020304" pitchFamily="18" charset="0"/>
              </a:rPr>
              <a:t>Did the SSB promote continuous improvement of the IFI’s </a:t>
            </a:r>
            <a:r>
              <a:rPr lang="en-US" sz="2400" dirty="0" err="1">
                <a:solidFill>
                  <a:schemeClr val="tx1"/>
                </a:solidFill>
                <a:latin typeface="Times New Roman" panose="02020603050405020304" pitchFamily="18" charset="0"/>
                <a:cs typeface="Times New Roman" panose="02020603050405020304" pitchFamily="18" charset="0"/>
              </a:rPr>
              <a:t>Shari’ah</a:t>
            </a:r>
            <a:r>
              <a:rPr lang="en-US" sz="2400" dirty="0">
                <a:solidFill>
                  <a:schemeClr val="tx1"/>
                </a:solidFill>
                <a:latin typeface="Times New Roman" panose="02020603050405020304" pitchFamily="18" charset="0"/>
                <a:cs typeface="Times New Roman" panose="02020603050405020304" pitchFamily="18" charset="0"/>
              </a:rPr>
              <a:t> control processes?</a:t>
            </a:r>
          </a:p>
          <a:p>
            <a:pPr>
              <a:buFont typeface="Wingdings" panose="05000000000000000000" pitchFamily="2" charset="2"/>
              <a:buChar char="Ø"/>
            </a:pPr>
            <a:endParaRPr lang="en-US" sz="2400"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GB" sz="2400" dirty="0">
              <a:solidFill>
                <a:schemeClr val="tx1"/>
              </a:solidFill>
              <a:latin typeface="Times New Roman" panose="02020603050405020304" pitchFamily="18" charset="0"/>
              <a:cs typeface="Times New Roman" panose="02020603050405020304" pitchFamily="18" charset="0"/>
            </a:endParaRPr>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512364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Introduction – Legal Framework</a:t>
            </a:r>
          </a:p>
        </p:txBody>
      </p:sp>
      <p:sp>
        <p:nvSpPr>
          <p:cNvPr id="3" name="Content Placeholder 2"/>
          <p:cNvSpPr>
            <a:spLocks noGrp="1"/>
          </p:cNvSpPr>
          <p:nvPr>
            <p:ph idx="1"/>
          </p:nvPr>
        </p:nvSpPr>
        <p:spPr>
          <a:xfrm>
            <a:off x="1097280" y="1845733"/>
            <a:ext cx="10058400" cy="4482495"/>
          </a:xfrm>
        </p:spPr>
        <p:txBody>
          <a:bodyPr>
            <a:normAutofit/>
          </a:bodyPr>
          <a:lstStyle/>
          <a:p>
            <a:pPr marL="0" indent="0">
              <a:buNone/>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Courier New" panose="02070309020205020404" pitchFamily="49" charset="0"/>
              <a:buChar char="o"/>
            </a:pPr>
            <a:endParaRPr lang="en-GB" sz="2400" dirty="0">
              <a:solidFill>
                <a:schemeClr val="tx1"/>
              </a:solidFill>
            </a:endParaRPr>
          </a:p>
          <a:p>
            <a:pPr>
              <a:buFont typeface="Wingdings" panose="05000000000000000000" pitchFamily="2" charset="2"/>
              <a:buChar char="q"/>
            </a:pPr>
            <a:endParaRPr lang="en-GB" dirty="0"/>
          </a:p>
        </p:txBody>
      </p:sp>
      <p:grpSp>
        <p:nvGrpSpPr>
          <p:cNvPr id="5" name="SmartArt Placeholder 296961"/>
          <p:cNvGrpSpPr>
            <a:grpSpLocks noChangeAspect="1"/>
          </p:cNvGrpSpPr>
          <p:nvPr/>
        </p:nvGrpSpPr>
        <p:grpSpPr bwMode="auto">
          <a:xfrm>
            <a:off x="549063" y="1884454"/>
            <a:ext cx="10606617" cy="4066403"/>
            <a:chOff x="432" y="1248"/>
            <a:chExt cx="4557" cy="2259"/>
          </a:xfrm>
        </p:grpSpPr>
        <p:cxnSp>
          <p:nvCxnSpPr>
            <p:cNvPr id="1028" name="_s1028"/>
            <p:cNvCxnSpPr>
              <a:cxnSpLocks noChangeShapeType="1"/>
              <a:stCxn id="15" idx="0"/>
              <a:endCxn id="13" idx="2"/>
            </p:cNvCxnSpPr>
            <p:nvPr/>
          </p:nvCxnSpPr>
          <p:spPr bwMode="auto">
            <a:xfrm rot="16200000">
              <a:off x="3281" y="3158"/>
              <a:ext cx="121" cy="1"/>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29" name="_s1029"/>
            <p:cNvCxnSpPr>
              <a:cxnSpLocks noChangeShapeType="1"/>
              <a:stCxn id="14" idx="0"/>
              <a:endCxn id="11" idx="2"/>
            </p:cNvCxnSpPr>
            <p:nvPr/>
          </p:nvCxnSpPr>
          <p:spPr bwMode="auto">
            <a:xfrm rot="5400000" flipH="1">
              <a:off x="3846" y="2185"/>
              <a:ext cx="121" cy="1130"/>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30" name="_s1030"/>
            <p:cNvCxnSpPr>
              <a:cxnSpLocks noChangeShapeType="1"/>
              <a:stCxn id="13" idx="0"/>
              <a:endCxn id="11" idx="2"/>
            </p:cNvCxnSpPr>
            <p:nvPr/>
          </p:nvCxnSpPr>
          <p:spPr bwMode="auto">
            <a:xfrm rot="16200000">
              <a:off x="3282" y="2749"/>
              <a:ext cx="121"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1031" name="_s1031"/>
            <p:cNvCxnSpPr>
              <a:cxnSpLocks noChangeShapeType="1"/>
              <a:stCxn id="12" idx="0"/>
              <a:endCxn id="11" idx="2"/>
            </p:cNvCxnSpPr>
            <p:nvPr/>
          </p:nvCxnSpPr>
          <p:spPr bwMode="auto">
            <a:xfrm rot="16200000">
              <a:off x="2716" y="2185"/>
              <a:ext cx="121" cy="1130"/>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32" name="_s1032"/>
            <p:cNvCxnSpPr>
              <a:cxnSpLocks noChangeShapeType="1"/>
              <a:stCxn id="11" idx="0"/>
              <a:endCxn id="8" idx="2"/>
            </p:cNvCxnSpPr>
            <p:nvPr/>
          </p:nvCxnSpPr>
          <p:spPr bwMode="auto">
            <a:xfrm rot="5400000" flipH="1">
              <a:off x="2952" y="1836"/>
              <a:ext cx="121" cy="659"/>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33" name="_s1033"/>
            <p:cNvCxnSpPr>
              <a:cxnSpLocks noChangeShapeType="1"/>
              <a:stCxn id="10" idx="0"/>
              <a:endCxn id="8" idx="2"/>
            </p:cNvCxnSpPr>
            <p:nvPr/>
          </p:nvCxnSpPr>
          <p:spPr bwMode="auto">
            <a:xfrm rot="16200000">
              <a:off x="2293" y="1836"/>
              <a:ext cx="121" cy="659"/>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34" name="_s1034"/>
            <p:cNvCxnSpPr>
              <a:cxnSpLocks noChangeShapeType="1"/>
              <a:stCxn id="9" idx="0"/>
              <a:endCxn id="6" idx="2"/>
            </p:cNvCxnSpPr>
            <p:nvPr/>
          </p:nvCxnSpPr>
          <p:spPr bwMode="auto">
            <a:xfrm rot="5400000" flipH="1">
              <a:off x="3388" y="830"/>
              <a:ext cx="121" cy="1533"/>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35" name="_s1035"/>
            <p:cNvCxnSpPr>
              <a:cxnSpLocks noChangeShapeType="1"/>
              <a:stCxn id="8" idx="0"/>
              <a:endCxn id="6" idx="2"/>
            </p:cNvCxnSpPr>
            <p:nvPr/>
          </p:nvCxnSpPr>
          <p:spPr bwMode="auto">
            <a:xfrm rot="5400000" flipH="1">
              <a:off x="2622" y="1596"/>
              <a:ext cx="121" cy="1"/>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36" name="_s1036"/>
            <p:cNvCxnSpPr>
              <a:cxnSpLocks noChangeShapeType="1"/>
              <a:stCxn id="7" idx="0"/>
              <a:endCxn id="6" idx="2"/>
            </p:cNvCxnSpPr>
            <p:nvPr/>
          </p:nvCxnSpPr>
          <p:spPr bwMode="auto">
            <a:xfrm rot="16200000">
              <a:off x="1856" y="831"/>
              <a:ext cx="121" cy="1531"/>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6" name="_s1037"/>
            <p:cNvSpPr>
              <a:spLocks noChangeArrowheads="1"/>
            </p:cNvSpPr>
            <p:nvPr/>
          </p:nvSpPr>
          <p:spPr bwMode="auto">
            <a:xfrm>
              <a:off x="2250" y="1248"/>
              <a:ext cx="864" cy="288"/>
            </a:xfrm>
            <a:prstGeom prst="roundRect">
              <a:avLst>
                <a:gd name="adj" fmla="val 16667"/>
              </a:avLst>
            </a:prstGeom>
            <a:ln>
              <a:noFill/>
              <a:headEnd/>
              <a:tailEnd/>
            </a:ln>
            <a:effectLst/>
            <a:scene3d>
              <a:camera prst="orthographicFront">
                <a:rot lat="0" lon="0" rev="0"/>
              </a:camera>
              <a:lightRig rig="contrasting" dir="t">
                <a:rot lat="0" lon="0" rev="7800000"/>
              </a:lightRig>
            </a:scene3d>
            <a:sp3d>
              <a:bevelT w="139700" h="139700"/>
            </a:sp3d>
          </p:spPr>
          <p:style>
            <a:lnRef idx="1">
              <a:schemeClr val="accent1"/>
            </a:lnRef>
            <a:fillRef idx="2">
              <a:schemeClr val="accent1"/>
            </a:fillRef>
            <a:effectRef idx="1">
              <a:schemeClr val="accent1"/>
            </a:effectRef>
            <a:fontRef idx="minor">
              <a:schemeClr val="dk1"/>
            </a:fontRef>
          </p:style>
          <p:txBody>
            <a:bodyPr vert="horz" wrap="none" lIns="54405" tIns="27203" rIns="54405" bIns="2720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000066"/>
                  </a:solidFill>
                  <a:effectLst/>
                  <a:uLnTx/>
                  <a:uFillTx/>
                  <a:latin typeface="Calibri" panose="020F0502020204030204"/>
                  <a:ea typeface="+mn-ea"/>
                  <a:cs typeface="+mn-cs"/>
                </a:rPr>
                <a:t>Islam</a:t>
              </a:r>
            </a:p>
          </p:txBody>
        </p:sp>
        <p:sp>
          <p:nvSpPr>
            <p:cNvPr id="7" name="_s1038"/>
            <p:cNvSpPr>
              <a:spLocks noChangeArrowheads="1"/>
            </p:cNvSpPr>
            <p:nvPr/>
          </p:nvSpPr>
          <p:spPr bwMode="auto">
            <a:xfrm>
              <a:off x="432" y="1657"/>
              <a:ext cx="1437" cy="448"/>
            </a:xfrm>
            <a:prstGeom prst="roundRect">
              <a:avLst>
                <a:gd name="adj" fmla="val 16667"/>
              </a:avLst>
            </a:prstGeom>
            <a:ln>
              <a:noFill/>
              <a:headEnd/>
              <a:tailEnd/>
            </a:ln>
            <a:effectLst/>
            <a:scene3d>
              <a:camera prst="orthographicFront">
                <a:rot lat="0" lon="0" rev="0"/>
              </a:camera>
              <a:lightRig rig="contrasting" dir="t">
                <a:rot lat="0" lon="0" rev="7800000"/>
              </a:lightRig>
            </a:scene3d>
            <a:sp3d>
              <a:bevelT w="139700" h="139700"/>
            </a:sp3d>
          </p:spPr>
          <p:style>
            <a:lnRef idx="1">
              <a:schemeClr val="accent1"/>
            </a:lnRef>
            <a:fillRef idx="2">
              <a:schemeClr val="accent1"/>
            </a:fillRef>
            <a:effectRef idx="1">
              <a:schemeClr val="accent1"/>
            </a:effectRef>
            <a:fontRef idx="minor">
              <a:schemeClr val="dk1"/>
            </a:fontRef>
          </p:style>
          <p:txBody>
            <a:bodyPr vert="horz" wrap="none" lIns="54405" tIns="27203" rIns="54405" bIns="2720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0066"/>
                  </a:solidFill>
                  <a:effectLst/>
                  <a:uLnTx/>
                  <a:uFillTx/>
                  <a:latin typeface="Calibri" panose="020F0502020204030204"/>
                  <a:ea typeface="+mn-ea"/>
                  <a:cs typeface="+mn-cs"/>
                </a:rPr>
                <a:t>Aqidah</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0066"/>
                  </a:solidFill>
                  <a:effectLst/>
                  <a:uLnTx/>
                  <a:uFillTx/>
                  <a:latin typeface="Calibri" panose="020F0502020204030204"/>
                  <a:ea typeface="+mn-ea"/>
                  <a:cs typeface="+mn-cs"/>
                </a:rPr>
                <a:t>(Faith &amp; Belief)</a:t>
              </a:r>
            </a:p>
          </p:txBody>
        </p:sp>
        <p:sp>
          <p:nvSpPr>
            <p:cNvPr id="8" name="_s1039"/>
            <p:cNvSpPr>
              <a:spLocks noChangeArrowheads="1"/>
            </p:cNvSpPr>
            <p:nvPr/>
          </p:nvSpPr>
          <p:spPr bwMode="auto">
            <a:xfrm>
              <a:off x="1964" y="1657"/>
              <a:ext cx="1437" cy="448"/>
            </a:xfrm>
            <a:prstGeom prst="roundRect">
              <a:avLst>
                <a:gd name="adj" fmla="val 16667"/>
              </a:avLst>
            </a:prstGeom>
            <a:ln>
              <a:noFill/>
              <a:headEnd/>
              <a:tailEnd/>
            </a:ln>
            <a:effectLst/>
            <a:scene3d>
              <a:camera prst="orthographicFront">
                <a:rot lat="0" lon="0" rev="0"/>
              </a:camera>
              <a:lightRig rig="contrasting" dir="t">
                <a:rot lat="0" lon="0" rev="7800000"/>
              </a:lightRig>
            </a:scene3d>
            <a:sp3d>
              <a:bevelT w="139700" h="139700"/>
            </a:sp3d>
          </p:spPr>
          <p:style>
            <a:lnRef idx="1">
              <a:schemeClr val="accent1"/>
            </a:lnRef>
            <a:fillRef idx="2">
              <a:schemeClr val="accent1"/>
            </a:fillRef>
            <a:effectRef idx="1">
              <a:schemeClr val="accent1"/>
            </a:effectRef>
            <a:fontRef idx="minor">
              <a:schemeClr val="dk1"/>
            </a:fontRef>
          </p:style>
          <p:txBody>
            <a:bodyPr vert="horz" wrap="none" lIns="54405" tIns="27203" rIns="54405" bIns="2720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0066"/>
                  </a:solidFill>
                  <a:effectLst/>
                  <a:uLnTx/>
                  <a:uFillTx/>
                  <a:latin typeface="Calibri" panose="020F0502020204030204"/>
                  <a:ea typeface="+mn-ea"/>
                  <a:cs typeface="+mn-cs"/>
                </a:rPr>
                <a:t>Shariah</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0066"/>
                  </a:solidFill>
                  <a:effectLst/>
                  <a:uLnTx/>
                  <a:uFillTx/>
                  <a:latin typeface="Calibri" panose="020F0502020204030204"/>
                  <a:ea typeface="+mn-ea"/>
                  <a:cs typeface="+mn-cs"/>
                </a:rPr>
                <a:t>(Practices &amp; Activities)</a:t>
              </a:r>
            </a:p>
          </p:txBody>
        </p:sp>
        <p:sp>
          <p:nvSpPr>
            <p:cNvPr id="9" name="_s1040"/>
            <p:cNvSpPr>
              <a:spLocks noChangeArrowheads="1"/>
            </p:cNvSpPr>
            <p:nvPr/>
          </p:nvSpPr>
          <p:spPr bwMode="auto">
            <a:xfrm>
              <a:off x="3496" y="1657"/>
              <a:ext cx="1437" cy="448"/>
            </a:xfrm>
            <a:prstGeom prst="roundRect">
              <a:avLst>
                <a:gd name="adj" fmla="val 16667"/>
              </a:avLst>
            </a:prstGeom>
            <a:ln>
              <a:noFill/>
              <a:headEnd/>
              <a:tailEnd/>
            </a:ln>
            <a:effectLst/>
            <a:scene3d>
              <a:camera prst="orthographicFront">
                <a:rot lat="0" lon="0" rev="0"/>
              </a:camera>
              <a:lightRig rig="contrasting" dir="t">
                <a:rot lat="0" lon="0" rev="7800000"/>
              </a:lightRig>
            </a:scene3d>
            <a:sp3d>
              <a:bevelT w="139700" h="139700"/>
            </a:sp3d>
          </p:spPr>
          <p:style>
            <a:lnRef idx="1">
              <a:schemeClr val="accent1"/>
            </a:lnRef>
            <a:fillRef idx="2">
              <a:schemeClr val="accent1"/>
            </a:fillRef>
            <a:effectRef idx="1">
              <a:schemeClr val="accent1"/>
            </a:effectRef>
            <a:fontRef idx="minor">
              <a:schemeClr val="dk1"/>
            </a:fontRef>
          </p:style>
          <p:txBody>
            <a:bodyPr vert="horz" wrap="none" lIns="54405" tIns="27203" rIns="54405" bIns="2720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err="1">
                  <a:ln>
                    <a:noFill/>
                  </a:ln>
                  <a:solidFill>
                    <a:srgbClr val="000066"/>
                  </a:solidFill>
                  <a:effectLst/>
                  <a:uLnTx/>
                  <a:uFillTx/>
                  <a:latin typeface="Calibri" panose="020F0502020204030204"/>
                  <a:ea typeface="+mn-ea"/>
                  <a:cs typeface="+mn-cs"/>
                </a:rPr>
                <a:t>Akhlaq</a:t>
              </a:r>
              <a:endParaRPr kumimoji="0" lang="en-US" sz="2000" b="1" i="0" u="none" strike="noStrike" kern="1200" cap="none" spc="0" normalizeH="0" baseline="0" noProof="0" dirty="0">
                <a:ln>
                  <a:noFill/>
                </a:ln>
                <a:solidFill>
                  <a:srgbClr val="000066"/>
                </a:solidFill>
                <a:effectLst/>
                <a:uLnTx/>
                <a:uFillTx/>
                <a:latin typeface="Calibri" panose="020F0502020204030204"/>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0066"/>
                  </a:solidFill>
                  <a:effectLst/>
                  <a:uLnTx/>
                  <a:uFillTx/>
                  <a:latin typeface="Calibri" panose="020F0502020204030204"/>
                  <a:ea typeface="+mn-ea"/>
                  <a:cs typeface="+mn-cs"/>
                </a:rPr>
                <a:t>(Morality &amp; Ethics)</a:t>
              </a:r>
              <a:endParaRPr kumimoji="0" lang="en-US" sz="1500" b="1" i="0" u="none" strike="noStrike" kern="1200" cap="none" spc="0" normalizeH="0" baseline="0" noProof="0" dirty="0">
                <a:ln>
                  <a:noFill/>
                </a:ln>
                <a:solidFill>
                  <a:srgbClr val="000066"/>
                </a:solidFill>
                <a:effectLst/>
                <a:uLnTx/>
                <a:uFillTx/>
                <a:latin typeface="Calibri" panose="020F0502020204030204"/>
                <a:ea typeface="+mn-ea"/>
                <a:cs typeface="+mn-cs"/>
              </a:endParaRPr>
            </a:p>
          </p:txBody>
        </p:sp>
        <p:sp>
          <p:nvSpPr>
            <p:cNvPr id="10" name="_s1041"/>
            <p:cNvSpPr>
              <a:spLocks noChangeArrowheads="1"/>
            </p:cNvSpPr>
            <p:nvPr/>
          </p:nvSpPr>
          <p:spPr bwMode="auto">
            <a:xfrm>
              <a:off x="1412" y="2226"/>
              <a:ext cx="1223" cy="463"/>
            </a:xfrm>
            <a:prstGeom prst="roundRect">
              <a:avLst>
                <a:gd name="adj" fmla="val 16667"/>
              </a:avLst>
            </a:prstGeom>
            <a:ln>
              <a:noFill/>
              <a:headEnd/>
              <a:tailEnd/>
            </a:ln>
            <a:effectLst/>
            <a:scene3d>
              <a:camera prst="orthographicFront">
                <a:rot lat="0" lon="0" rev="0"/>
              </a:camera>
              <a:lightRig rig="contrasting" dir="t">
                <a:rot lat="0" lon="0" rev="7800000"/>
              </a:lightRig>
            </a:scene3d>
            <a:sp3d>
              <a:bevelT w="139700" h="139700"/>
            </a:sp3d>
          </p:spPr>
          <p:style>
            <a:lnRef idx="1">
              <a:schemeClr val="accent1"/>
            </a:lnRef>
            <a:fillRef idx="2">
              <a:schemeClr val="accent1"/>
            </a:fillRef>
            <a:effectRef idx="1">
              <a:schemeClr val="accent1"/>
            </a:effectRef>
            <a:fontRef idx="minor">
              <a:schemeClr val="dk1"/>
            </a:fontRef>
          </p:style>
          <p:txBody>
            <a:bodyPr vert="horz" wrap="none" lIns="54405" tIns="27203" rIns="54405" bIns="2720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0066"/>
                  </a:solidFill>
                  <a:effectLst/>
                  <a:uLnTx/>
                  <a:uFillTx/>
                  <a:latin typeface="Calibri" panose="020F0502020204030204"/>
                  <a:ea typeface="+mn-ea"/>
                  <a:cs typeface="+mn-cs"/>
                </a:rPr>
                <a:t>IBADAT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0066"/>
                  </a:solidFill>
                  <a:effectLst/>
                  <a:uLnTx/>
                  <a:uFillTx/>
                  <a:latin typeface="Calibri" panose="020F0502020204030204"/>
                  <a:ea typeface="+mn-ea"/>
                  <a:cs typeface="+mn-cs"/>
                </a:rPr>
                <a:t>(Man to God Worship)</a:t>
              </a:r>
            </a:p>
          </p:txBody>
        </p:sp>
        <p:sp>
          <p:nvSpPr>
            <p:cNvPr id="11" name="_s1042"/>
            <p:cNvSpPr>
              <a:spLocks noChangeArrowheads="1"/>
            </p:cNvSpPr>
            <p:nvPr/>
          </p:nvSpPr>
          <p:spPr bwMode="auto">
            <a:xfrm>
              <a:off x="2730" y="2226"/>
              <a:ext cx="1223" cy="463"/>
            </a:xfrm>
            <a:prstGeom prst="roundRect">
              <a:avLst>
                <a:gd name="adj" fmla="val 16667"/>
              </a:avLst>
            </a:prstGeom>
            <a:ln>
              <a:noFill/>
              <a:headEnd/>
              <a:tailEnd/>
            </a:ln>
            <a:effectLst/>
            <a:scene3d>
              <a:camera prst="orthographicFront">
                <a:rot lat="0" lon="0" rev="0"/>
              </a:camera>
              <a:lightRig rig="contrasting" dir="t">
                <a:rot lat="0" lon="0" rev="7800000"/>
              </a:lightRig>
            </a:scene3d>
            <a:sp3d>
              <a:bevelT w="139700" h="139700"/>
            </a:sp3d>
          </p:spPr>
          <p:style>
            <a:lnRef idx="1">
              <a:schemeClr val="accent1"/>
            </a:lnRef>
            <a:fillRef idx="2">
              <a:schemeClr val="accent1"/>
            </a:fillRef>
            <a:effectRef idx="1">
              <a:schemeClr val="accent1"/>
            </a:effectRef>
            <a:fontRef idx="minor">
              <a:schemeClr val="dk1"/>
            </a:fontRef>
          </p:style>
          <p:txBody>
            <a:bodyPr vert="horz" wrap="none" lIns="54405" tIns="27203" rIns="54405" bIns="2720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0066"/>
                  </a:solidFill>
                  <a:effectLst/>
                  <a:uLnTx/>
                  <a:uFillTx/>
                  <a:latin typeface="Calibri" panose="020F0502020204030204"/>
                  <a:ea typeface="+mn-ea"/>
                  <a:cs typeface="+mn-cs"/>
                </a:rPr>
                <a:t>Muamalat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0066"/>
                  </a:solidFill>
                  <a:effectLst/>
                  <a:uLnTx/>
                  <a:uFillTx/>
                  <a:latin typeface="Calibri" panose="020F0502020204030204"/>
                  <a:ea typeface="+mn-ea"/>
                  <a:cs typeface="+mn-cs"/>
                </a:rPr>
                <a:t>(Man to Man Activities)</a:t>
              </a:r>
            </a:p>
          </p:txBody>
        </p:sp>
        <p:sp>
          <p:nvSpPr>
            <p:cNvPr id="12" name="_s1043"/>
            <p:cNvSpPr>
              <a:spLocks noChangeArrowheads="1"/>
            </p:cNvSpPr>
            <p:nvPr/>
          </p:nvSpPr>
          <p:spPr bwMode="auto">
            <a:xfrm>
              <a:off x="1694" y="2810"/>
              <a:ext cx="1035" cy="288"/>
            </a:xfrm>
            <a:prstGeom prst="roundRect">
              <a:avLst>
                <a:gd name="adj" fmla="val 16667"/>
              </a:avLst>
            </a:prstGeom>
            <a:ln>
              <a:noFill/>
              <a:headEnd/>
              <a:tailEnd/>
            </a:ln>
            <a:effectLst/>
            <a:scene3d>
              <a:camera prst="orthographicFront">
                <a:rot lat="0" lon="0" rev="0"/>
              </a:camera>
              <a:lightRig rig="contrasting" dir="t">
                <a:rot lat="0" lon="0" rev="7800000"/>
              </a:lightRig>
            </a:scene3d>
            <a:sp3d>
              <a:bevelT w="139700" h="139700"/>
            </a:sp3d>
          </p:spPr>
          <p:style>
            <a:lnRef idx="1">
              <a:schemeClr val="accent1"/>
            </a:lnRef>
            <a:fillRef idx="2">
              <a:schemeClr val="accent1"/>
            </a:fillRef>
            <a:effectRef idx="1">
              <a:schemeClr val="accent1"/>
            </a:effectRef>
            <a:fontRef idx="minor">
              <a:schemeClr val="dk1"/>
            </a:fontRef>
          </p:style>
          <p:txBody>
            <a:bodyPr vert="horz" wrap="none" lIns="54405" tIns="27203" rIns="54405" bIns="2720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0066"/>
                  </a:solidFill>
                  <a:effectLst/>
                  <a:uLnTx/>
                  <a:uFillTx/>
                  <a:latin typeface="Calibri" panose="020F0502020204030204"/>
                  <a:ea typeface="+mn-ea"/>
                  <a:cs typeface="+mn-cs"/>
                </a:rPr>
                <a:t>Political Activities</a:t>
              </a:r>
            </a:p>
          </p:txBody>
        </p:sp>
        <p:sp>
          <p:nvSpPr>
            <p:cNvPr id="13" name="_s1044"/>
            <p:cNvSpPr>
              <a:spLocks noChangeArrowheads="1"/>
            </p:cNvSpPr>
            <p:nvPr/>
          </p:nvSpPr>
          <p:spPr bwMode="auto">
            <a:xfrm>
              <a:off x="2824" y="2810"/>
              <a:ext cx="1035" cy="288"/>
            </a:xfrm>
            <a:prstGeom prst="roundRect">
              <a:avLst>
                <a:gd name="adj" fmla="val 16667"/>
              </a:avLst>
            </a:prstGeom>
            <a:ln>
              <a:noFill/>
              <a:headEnd/>
              <a:tailEnd/>
            </a:ln>
            <a:effectLst/>
            <a:scene3d>
              <a:camera prst="orthographicFront">
                <a:rot lat="0" lon="0" rev="0"/>
              </a:camera>
              <a:lightRig rig="contrasting" dir="t">
                <a:rot lat="0" lon="0" rev="7800000"/>
              </a:lightRig>
            </a:scene3d>
            <a:sp3d>
              <a:bevelT w="139700" h="139700"/>
            </a:sp3d>
          </p:spPr>
          <p:style>
            <a:lnRef idx="1">
              <a:schemeClr val="accent1"/>
            </a:lnRef>
            <a:fillRef idx="2">
              <a:schemeClr val="accent1"/>
            </a:fillRef>
            <a:effectRef idx="1">
              <a:schemeClr val="accent1"/>
            </a:effectRef>
            <a:fontRef idx="minor">
              <a:schemeClr val="dk1"/>
            </a:fontRef>
          </p:style>
          <p:txBody>
            <a:bodyPr vert="horz" wrap="none" lIns="54405" tIns="27203" rIns="54405" bIns="2720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0066"/>
                  </a:solidFill>
                  <a:effectLst/>
                  <a:uLnTx/>
                  <a:uFillTx/>
                  <a:latin typeface="Calibri" panose="020F0502020204030204"/>
                  <a:ea typeface="+mn-ea"/>
                  <a:cs typeface="+mn-cs"/>
                </a:rPr>
                <a:t>Economic</a:t>
              </a:r>
              <a:r>
                <a:rPr kumimoji="0" lang="en-US" sz="2400" b="1" i="0" u="none" strike="noStrike" kern="1200" cap="none" spc="0" normalizeH="0" baseline="0" noProof="0" dirty="0">
                  <a:ln>
                    <a:noFill/>
                  </a:ln>
                  <a:solidFill>
                    <a:srgbClr val="000066"/>
                  </a:solidFill>
                  <a:effectLst/>
                  <a:uLnTx/>
                  <a:uFillTx/>
                  <a:latin typeface="Calibri" panose="020F0502020204030204"/>
                  <a:ea typeface="+mn-ea"/>
                  <a:cs typeface="+mn-cs"/>
                </a:rPr>
                <a:t> </a:t>
              </a:r>
              <a:r>
                <a:rPr kumimoji="0" lang="en-US" sz="2000" b="1" i="0" u="none" strike="noStrike" kern="1200" cap="none" spc="0" normalizeH="0" baseline="0" noProof="0" dirty="0">
                  <a:ln>
                    <a:noFill/>
                  </a:ln>
                  <a:solidFill>
                    <a:srgbClr val="000066"/>
                  </a:solidFill>
                  <a:effectLst/>
                  <a:uLnTx/>
                  <a:uFillTx/>
                  <a:latin typeface="Calibri" panose="020F0502020204030204"/>
                  <a:ea typeface="+mn-ea"/>
                  <a:cs typeface="+mn-cs"/>
                </a:rPr>
                <a:t>Activities</a:t>
              </a:r>
              <a:endParaRPr kumimoji="0" lang="en-US" sz="2400" b="1" i="0" u="none" strike="noStrike" kern="1200" cap="none" spc="0" normalizeH="0" baseline="0" noProof="0" dirty="0">
                <a:ln>
                  <a:noFill/>
                </a:ln>
                <a:solidFill>
                  <a:srgbClr val="000066"/>
                </a:solidFill>
                <a:effectLst/>
                <a:uLnTx/>
                <a:uFillTx/>
                <a:latin typeface="Calibri" panose="020F0502020204030204"/>
                <a:ea typeface="+mn-ea"/>
                <a:cs typeface="+mn-cs"/>
              </a:endParaRPr>
            </a:p>
          </p:txBody>
        </p:sp>
        <p:sp>
          <p:nvSpPr>
            <p:cNvPr id="14" name="_s1045"/>
            <p:cNvSpPr>
              <a:spLocks noChangeArrowheads="1"/>
            </p:cNvSpPr>
            <p:nvPr/>
          </p:nvSpPr>
          <p:spPr bwMode="auto">
            <a:xfrm>
              <a:off x="3954" y="2810"/>
              <a:ext cx="1035" cy="288"/>
            </a:xfrm>
            <a:prstGeom prst="roundRect">
              <a:avLst>
                <a:gd name="adj" fmla="val 16667"/>
              </a:avLst>
            </a:prstGeom>
            <a:ln>
              <a:noFill/>
              <a:headEnd/>
              <a:tailEnd/>
            </a:ln>
            <a:effectLst/>
            <a:scene3d>
              <a:camera prst="orthographicFront">
                <a:rot lat="0" lon="0" rev="0"/>
              </a:camera>
              <a:lightRig rig="contrasting" dir="t">
                <a:rot lat="0" lon="0" rev="7800000"/>
              </a:lightRig>
            </a:scene3d>
            <a:sp3d>
              <a:bevelT w="139700" h="139700"/>
            </a:sp3d>
          </p:spPr>
          <p:style>
            <a:lnRef idx="1">
              <a:schemeClr val="accent1"/>
            </a:lnRef>
            <a:fillRef idx="2">
              <a:schemeClr val="accent1"/>
            </a:fillRef>
            <a:effectRef idx="1">
              <a:schemeClr val="accent1"/>
            </a:effectRef>
            <a:fontRef idx="minor">
              <a:schemeClr val="dk1"/>
            </a:fontRef>
          </p:style>
          <p:txBody>
            <a:bodyPr vert="horz" wrap="none" lIns="57877" tIns="28939" rIns="57877" bIns="28939"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0066"/>
                  </a:solidFill>
                  <a:effectLst/>
                  <a:uLnTx/>
                  <a:uFillTx/>
                  <a:latin typeface="Calibri" panose="020F0502020204030204"/>
                  <a:ea typeface="+mn-ea"/>
                  <a:cs typeface="+mn-cs"/>
                </a:rPr>
                <a:t>Social Activities</a:t>
              </a:r>
            </a:p>
          </p:txBody>
        </p:sp>
        <p:sp>
          <p:nvSpPr>
            <p:cNvPr id="15" name="_s1046"/>
            <p:cNvSpPr>
              <a:spLocks noChangeArrowheads="1"/>
            </p:cNvSpPr>
            <p:nvPr/>
          </p:nvSpPr>
          <p:spPr bwMode="auto">
            <a:xfrm>
              <a:off x="2569" y="3219"/>
              <a:ext cx="1544" cy="288"/>
            </a:xfrm>
            <a:prstGeom prst="roundRect">
              <a:avLst>
                <a:gd name="adj" fmla="val 16667"/>
              </a:avLst>
            </a:prstGeom>
            <a:ln>
              <a:noFill/>
              <a:headEnd/>
              <a:tailEnd/>
            </a:ln>
            <a:effectLst/>
            <a:scene3d>
              <a:camera prst="orthographicFront">
                <a:rot lat="0" lon="0" rev="0"/>
              </a:camera>
              <a:lightRig rig="contrasting" dir="t">
                <a:rot lat="0" lon="0" rev="7800000"/>
              </a:lightRig>
            </a:scene3d>
            <a:sp3d>
              <a:bevelT w="139700" h="139700"/>
            </a:sp3d>
          </p:spPr>
          <p:style>
            <a:lnRef idx="1">
              <a:schemeClr val="accent1"/>
            </a:lnRef>
            <a:fillRef idx="2">
              <a:schemeClr val="accent1"/>
            </a:fillRef>
            <a:effectRef idx="1">
              <a:schemeClr val="accent1"/>
            </a:effectRef>
            <a:fontRef idx="minor">
              <a:schemeClr val="dk1"/>
            </a:fontRef>
          </p:style>
          <p:txBody>
            <a:bodyPr vert="horz" wrap="none" lIns="67300" tIns="33650" rIns="67300" bIns="3365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0066"/>
                  </a:solidFill>
                  <a:effectLst/>
                  <a:uLnTx/>
                  <a:uFillTx/>
                  <a:latin typeface="Calibri" panose="020F0502020204030204"/>
                  <a:ea typeface="+mn-ea"/>
                  <a:cs typeface="+mn-cs"/>
                </a:rPr>
                <a:t>Islamic Finance</a:t>
              </a:r>
            </a:p>
          </p:txBody>
        </p:sp>
      </p:grpSp>
    </p:spTree>
    <p:extLst>
      <p:ext uri="{BB962C8B-B14F-4D97-AF65-F5344CB8AC3E}">
        <p14:creationId xmlns:p14="http://schemas.microsoft.com/office/powerpoint/2010/main" val="42463885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Sample Performance Assessment for SSB: Individual Assessment</a:t>
            </a:r>
          </a:p>
        </p:txBody>
      </p:sp>
      <p:sp>
        <p:nvSpPr>
          <p:cNvPr id="3" name="Content Placeholder 2"/>
          <p:cNvSpPr>
            <a:spLocks noGrp="1"/>
          </p:cNvSpPr>
          <p:nvPr>
            <p:ph idx="1"/>
          </p:nvPr>
        </p:nvSpPr>
        <p:spPr>
          <a:xfrm>
            <a:off x="1097280" y="1835573"/>
            <a:ext cx="10058400" cy="4482495"/>
          </a:xfrm>
        </p:spPr>
        <p:txBody>
          <a:bodyPr>
            <a:normAutofit/>
          </a:bodyPr>
          <a:lstStyle/>
          <a:p>
            <a:pPr>
              <a:buFont typeface="Wingdings" panose="05000000000000000000" pitchFamily="2" charset="2"/>
              <a:buChar char="Ø"/>
            </a:pPr>
            <a:r>
              <a:rPr lang="en-US" sz="2400" dirty="0">
                <a:solidFill>
                  <a:schemeClr val="tx1"/>
                </a:solidFill>
                <a:latin typeface="Times New Roman" panose="02020603050405020304" pitchFamily="18" charset="0"/>
                <a:cs typeface="Times New Roman" panose="02020603050405020304" pitchFamily="18" charset="0"/>
              </a:rPr>
              <a:t>Did each member of the SSB attend at least 75% of the SSB meetings held during the past 12 months either in person or through video / conference call?</a:t>
            </a:r>
          </a:p>
          <a:p>
            <a:pPr>
              <a:buFont typeface="Wingdings" panose="05000000000000000000" pitchFamily="2" charset="2"/>
              <a:buChar char="Ø"/>
            </a:pPr>
            <a:endParaRPr lang="en-US" sz="100"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dirty="0">
                <a:solidFill>
                  <a:schemeClr val="tx1"/>
                </a:solidFill>
                <a:latin typeface="Times New Roman" panose="02020603050405020304" pitchFamily="18" charset="0"/>
                <a:cs typeface="Times New Roman" panose="02020603050405020304" pitchFamily="18" charset="0"/>
              </a:rPr>
              <a:t>Did each member of the SSB demonstrate integrity and honesty?</a:t>
            </a:r>
          </a:p>
          <a:p>
            <a:pPr>
              <a:buFont typeface="Wingdings" panose="05000000000000000000" pitchFamily="2" charset="2"/>
              <a:buChar char="Ø"/>
            </a:pPr>
            <a:endParaRPr lang="en-US" sz="100"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dirty="0">
                <a:solidFill>
                  <a:schemeClr val="tx1"/>
                </a:solidFill>
                <a:latin typeface="Times New Roman" panose="02020603050405020304" pitchFamily="18" charset="0"/>
                <a:cs typeface="Times New Roman" panose="02020603050405020304" pitchFamily="18" charset="0"/>
              </a:rPr>
              <a:t>Did each member of the SSB strive for continuous self-improvement?</a:t>
            </a:r>
          </a:p>
          <a:p>
            <a:pPr>
              <a:buFont typeface="Wingdings" panose="05000000000000000000" pitchFamily="2" charset="2"/>
              <a:buChar char="Ø"/>
            </a:pPr>
            <a:endParaRPr lang="en-US" sz="100"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dirty="0">
                <a:solidFill>
                  <a:schemeClr val="tx1"/>
                </a:solidFill>
                <a:latin typeface="Times New Roman" panose="02020603050405020304" pitchFamily="18" charset="0"/>
                <a:cs typeface="Times New Roman" panose="02020603050405020304" pitchFamily="18" charset="0"/>
              </a:rPr>
              <a:t>Did each member of the SSB accept responsibility with due care and diligence?</a:t>
            </a:r>
          </a:p>
          <a:p>
            <a:pPr>
              <a:buFont typeface="Wingdings" panose="05000000000000000000" pitchFamily="2" charset="2"/>
              <a:buChar char="Ø"/>
            </a:pPr>
            <a:endParaRPr lang="en-US" sz="100"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dirty="0">
                <a:solidFill>
                  <a:schemeClr val="tx1"/>
                </a:solidFill>
                <a:latin typeface="Times New Roman" panose="02020603050405020304" pitchFamily="18" charset="0"/>
                <a:cs typeface="Times New Roman" panose="02020603050405020304" pitchFamily="18" charset="0"/>
              </a:rPr>
              <a:t>Did each member of the SSB strive to be observant / aware of contextual factors before coming to a decision?</a:t>
            </a:r>
          </a:p>
          <a:p>
            <a:pPr>
              <a:buFont typeface="Wingdings" panose="05000000000000000000" pitchFamily="2" charset="2"/>
              <a:buChar char="Ø"/>
            </a:pPr>
            <a:r>
              <a:rPr lang="en-US" sz="2400" dirty="0">
                <a:solidFill>
                  <a:schemeClr val="tx1"/>
                </a:solidFill>
                <a:latin typeface="Times New Roman" panose="02020603050405020304" pitchFamily="18" charset="0"/>
                <a:cs typeface="Times New Roman" panose="02020603050405020304" pitchFamily="18" charset="0"/>
              </a:rPr>
              <a:t>Did each member of the SSB exercise rational and logical reasoning?</a:t>
            </a:r>
          </a:p>
          <a:p>
            <a:pPr>
              <a:buFont typeface="Wingdings" panose="05000000000000000000" pitchFamily="2" charset="2"/>
              <a:buChar char="Ø"/>
            </a:pPr>
            <a:endParaRPr lang="en-GB" sz="2400" dirty="0">
              <a:solidFill>
                <a:schemeClr val="tx1"/>
              </a:solidFill>
              <a:latin typeface="Times New Roman" panose="02020603050405020304" pitchFamily="18" charset="0"/>
              <a:cs typeface="Times New Roman" panose="02020603050405020304" pitchFamily="18" charset="0"/>
            </a:endParaRPr>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9049145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Shariah Governance Framework</a:t>
            </a:r>
          </a:p>
        </p:txBody>
      </p:sp>
      <p:sp>
        <p:nvSpPr>
          <p:cNvPr id="3" name="Content Placeholder 2"/>
          <p:cNvSpPr>
            <a:spLocks noGrp="1"/>
          </p:cNvSpPr>
          <p:nvPr>
            <p:ph idx="1"/>
          </p:nvPr>
        </p:nvSpPr>
        <p:spPr>
          <a:xfrm>
            <a:off x="1097280" y="1845733"/>
            <a:ext cx="10058400" cy="4482495"/>
          </a:xfrm>
        </p:spPr>
        <p:txBody>
          <a:bodyPr>
            <a:normAutofit/>
          </a:bodyPr>
          <a:lstStyle/>
          <a:p>
            <a:pPr>
              <a:buFont typeface="Wingdings" panose="05000000000000000000" pitchFamily="2" charset="2"/>
              <a:buChar char="Ø"/>
            </a:pPr>
            <a:endParaRPr lang="en-GB" dirty="0">
              <a:solidFill>
                <a:schemeClr val="tx1"/>
              </a:solidFill>
            </a:endParaRPr>
          </a:p>
          <a:p>
            <a:pPr marL="0" indent="0">
              <a:buNone/>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Courier New" panose="02070309020205020404" pitchFamily="49" charset="0"/>
              <a:buChar char="o"/>
            </a:pPr>
            <a:endParaRPr lang="en-GB" sz="2400" dirty="0">
              <a:solidFill>
                <a:schemeClr val="tx1"/>
              </a:solidFill>
            </a:endParaRPr>
          </a:p>
          <a:p>
            <a:pPr>
              <a:buFont typeface="Wingdings" panose="05000000000000000000" pitchFamily="2" charset="2"/>
              <a:buChar char="q"/>
            </a:pPr>
            <a:endParaRPr lang="en-GB" dirty="0"/>
          </a:p>
        </p:txBody>
      </p:sp>
      <p:sp>
        <p:nvSpPr>
          <p:cNvPr id="4" name="Rectangle: Rounded Corners 3">
            <a:extLst>
              <a:ext uri="{FF2B5EF4-FFF2-40B4-BE49-F238E27FC236}">
                <a16:creationId xmlns:a16="http://schemas.microsoft.com/office/drawing/2014/main" id="{9FD0C6D5-65C8-40CD-84AF-AFA510B8C2E6}"/>
              </a:ext>
            </a:extLst>
          </p:cNvPr>
          <p:cNvSpPr/>
          <p:nvPr/>
        </p:nvSpPr>
        <p:spPr>
          <a:xfrm>
            <a:off x="4439920" y="2031274"/>
            <a:ext cx="3789680" cy="12097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SHARIAH GOVERNANCE</a:t>
            </a:r>
            <a:endParaRPr kumimoji="0" lang="en-GM" sz="32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6" name="Straight Connector 5">
            <a:extLst>
              <a:ext uri="{FF2B5EF4-FFF2-40B4-BE49-F238E27FC236}">
                <a16:creationId xmlns:a16="http://schemas.microsoft.com/office/drawing/2014/main" id="{DED2A01E-9EFB-4C33-AB83-77B83AE6AC81}"/>
              </a:ext>
            </a:extLst>
          </p:cNvPr>
          <p:cNvCxnSpPr>
            <a:cxnSpLocks/>
            <a:stCxn id="4" idx="2"/>
          </p:cNvCxnSpPr>
          <p:nvPr/>
        </p:nvCxnSpPr>
        <p:spPr>
          <a:xfrm>
            <a:off x="6334760" y="3241040"/>
            <a:ext cx="1016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7E2B968-9CDE-424C-8138-65783823A575}"/>
              </a:ext>
            </a:extLst>
          </p:cNvPr>
          <p:cNvCxnSpPr>
            <a:cxnSpLocks/>
          </p:cNvCxnSpPr>
          <p:nvPr/>
        </p:nvCxnSpPr>
        <p:spPr>
          <a:xfrm>
            <a:off x="1300480" y="3820886"/>
            <a:ext cx="9855200" cy="297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A8A5D35-285C-4A9F-B08D-3718AE6F319D}"/>
              </a:ext>
            </a:extLst>
          </p:cNvPr>
          <p:cNvCxnSpPr/>
          <p:nvPr/>
        </p:nvCxnSpPr>
        <p:spPr>
          <a:xfrm>
            <a:off x="1300480" y="3820886"/>
            <a:ext cx="0" cy="5377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7A1EFAB-43AE-4E8B-8C23-F977CC1AEA9E}"/>
              </a:ext>
            </a:extLst>
          </p:cNvPr>
          <p:cNvCxnSpPr/>
          <p:nvPr/>
        </p:nvCxnSpPr>
        <p:spPr>
          <a:xfrm>
            <a:off x="4673600" y="3820886"/>
            <a:ext cx="0" cy="522877"/>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4C58697-44DC-429F-B2B1-2EA9C011569D}"/>
              </a:ext>
            </a:extLst>
          </p:cNvPr>
          <p:cNvCxnSpPr/>
          <p:nvPr/>
        </p:nvCxnSpPr>
        <p:spPr>
          <a:xfrm>
            <a:off x="7965440" y="3835763"/>
            <a:ext cx="0" cy="52287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8968369-DC67-4837-B8AB-88B3064C8223}"/>
              </a:ext>
            </a:extLst>
          </p:cNvPr>
          <p:cNvCxnSpPr/>
          <p:nvPr/>
        </p:nvCxnSpPr>
        <p:spPr>
          <a:xfrm>
            <a:off x="11155680" y="3850640"/>
            <a:ext cx="0" cy="50800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Rounded Corners 18">
            <a:extLst>
              <a:ext uri="{FF2B5EF4-FFF2-40B4-BE49-F238E27FC236}">
                <a16:creationId xmlns:a16="http://schemas.microsoft.com/office/drawing/2014/main" id="{202E5736-0161-44AF-879A-F3F420847347}"/>
              </a:ext>
            </a:extLst>
          </p:cNvPr>
          <p:cNvSpPr/>
          <p:nvPr/>
        </p:nvSpPr>
        <p:spPr>
          <a:xfrm>
            <a:off x="101600" y="4358640"/>
            <a:ext cx="2438400" cy="1791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SHARIAH SUPERVISORY BOARD</a:t>
            </a:r>
            <a:endParaRPr kumimoji="0" lang="en-GM"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Rounded Corners 19">
            <a:extLst>
              <a:ext uri="{FF2B5EF4-FFF2-40B4-BE49-F238E27FC236}">
                <a16:creationId xmlns:a16="http://schemas.microsoft.com/office/drawing/2014/main" id="{258263C4-720E-4553-885A-4903570C1196}"/>
              </a:ext>
            </a:extLst>
          </p:cNvPr>
          <p:cNvSpPr/>
          <p:nvPr/>
        </p:nvSpPr>
        <p:spPr>
          <a:xfrm>
            <a:off x="3436622" y="4343763"/>
            <a:ext cx="2438400" cy="1791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SHARIAH REVIEW</a:t>
            </a:r>
            <a:endParaRPr kumimoji="0" lang="en-GM"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Rounded Corners 20">
            <a:extLst>
              <a:ext uri="{FF2B5EF4-FFF2-40B4-BE49-F238E27FC236}">
                <a16:creationId xmlns:a16="http://schemas.microsoft.com/office/drawing/2014/main" id="{F91DF6AF-4333-434C-8B79-17FD8B914558}"/>
              </a:ext>
            </a:extLst>
          </p:cNvPr>
          <p:cNvSpPr/>
          <p:nvPr/>
        </p:nvSpPr>
        <p:spPr>
          <a:xfrm>
            <a:off x="6603999" y="4343763"/>
            <a:ext cx="2644141" cy="1791063"/>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INTERNAL SHARIAH AUDIT/REVIEW</a:t>
            </a:r>
            <a:endParaRPr kumimoji="0" lang="en-GM"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2" name="Rectangle: Rounded Corners 21">
            <a:extLst>
              <a:ext uri="{FF2B5EF4-FFF2-40B4-BE49-F238E27FC236}">
                <a16:creationId xmlns:a16="http://schemas.microsoft.com/office/drawing/2014/main" id="{18532740-629D-46B3-B937-5349C2538FD4}"/>
              </a:ext>
            </a:extLst>
          </p:cNvPr>
          <p:cNvSpPr/>
          <p:nvPr/>
        </p:nvSpPr>
        <p:spPr>
          <a:xfrm>
            <a:off x="9939022" y="4343763"/>
            <a:ext cx="2212338" cy="17910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EXTERNAL SHARIAH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AUDIT </a:t>
            </a:r>
            <a:endParaRPr kumimoji="0" lang="en-GM"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03150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Internal Shariah Auditing</a:t>
            </a:r>
          </a:p>
        </p:txBody>
      </p:sp>
      <p:sp>
        <p:nvSpPr>
          <p:cNvPr id="3" name="Content Placeholder 2"/>
          <p:cNvSpPr>
            <a:spLocks noGrp="1"/>
          </p:cNvSpPr>
          <p:nvPr>
            <p:ph idx="1"/>
          </p:nvPr>
        </p:nvSpPr>
        <p:spPr>
          <a:xfrm>
            <a:off x="1097280" y="1845733"/>
            <a:ext cx="10058400" cy="4482495"/>
          </a:xfrm>
        </p:spPr>
        <p:txBody>
          <a:bodyPr>
            <a:normAutofit/>
          </a:bodyPr>
          <a:lstStyle/>
          <a:p>
            <a:pPr algn="just">
              <a:buFont typeface="Wingdings" panose="05000000000000000000" pitchFamily="2" charset="2"/>
              <a:buChar char="Ø"/>
            </a:pPr>
            <a:r>
              <a:rPr lang="en-US" sz="2400" dirty="0">
                <a:solidFill>
                  <a:schemeClr val="tx1"/>
                </a:solidFill>
              </a:rPr>
              <a:t>“An internal Shariah audit / review function is established within an IFI to examine and evaluate the extent of its compliance with Shariah rules, principles, Fatwas, guidelines and instructions issued by the SSB and the relevant laws and regulations issued by the jurisdiction and its regulators.” (AAOIFI). </a:t>
            </a:r>
          </a:p>
          <a:p>
            <a:pPr algn="just">
              <a:buFont typeface="Wingdings" panose="05000000000000000000" pitchFamily="2" charset="2"/>
              <a:buChar char="Ø"/>
            </a:pPr>
            <a:endParaRPr lang="en-US" sz="2400" dirty="0">
              <a:solidFill>
                <a:schemeClr val="tx1"/>
              </a:solidFill>
            </a:endParaRPr>
          </a:p>
          <a:p>
            <a:pPr marL="0" indent="0" algn="just">
              <a:buNone/>
            </a:pPr>
            <a:r>
              <a:rPr lang="en-US" sz="2400" dirty="0">
                <a:solidFill>
                  <a:schemeClr val="tx1"/>
                </a:solidFill>
              </a:rPr>
              <a:t>Requirements to conduct internal Shariah audit</a:t>
            </a:r>
          </a:p>
          <a:p>
            <a:pPr algn="just">
              <a:buFont typeface="Wingdings" panose="05000000000000000000" pitchFamily="2" charset="2"/>
              <a:buChar char="Ø"/>
            </a:pPr>
            <a:endParaRPr lang="en-US" sz="24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GB" sz="2800"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Courier New" panose="02070309020205020404" pitchFamily="49" charset="0"/>
              <a:buChar char="o"/>
            </a:pPr>
            <a:endParaRPr lang="en-GB" sz="2400" dirty="0">
              <a:solidFill>
                <a:schemeClr val="tx1"/>
              </a:solidFill>
            </a:endParaRPr>
          </a:p>
          <a:p>
            <a:pPr>
              <a:buFont typeface="Wingdings" panose="05000000000000000000" pitchFamily="2" charset="2"/>
              <a:buChar char="q"/>
            </a:pPr>
            <a:endParaRPr lang="en-GB" dirty="0"/>
          </a:p>
        </p:txBody>
      </p:sp>
      <p:sp>
        <p:nvSpPr>
          <p:cNvPr id="4" name="Rectangle: Rounded Corners 3">
            <a:extLst>
              <a:ext uri="{FF2B5EF4-FFF2-40B4-BE49-F238E27FC236}">
                <a16:creationId xmlns:a16="http://schemas.microsoft.com/office/drawing/2014/main" id="{7AE6B925-8029-4C13-8BF9-CBB657BB7088}"/>
              </a:ext>
            </a:extLst>
          </p:cNvPr>
          <p:cNvSpPr/>
          <p:nvPr/>
        </p:nvSpPr>
        <p:spPr>
          <a:xfrm>
            <a:off x="1402080" y="4602480"/>
            <a:ext cx="4155440" cy="1127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INDEPENDENCE AND OBJECTIVITY</a:t>
            </a:r>
            <a:endParaRPr kumimoji="0" lang="en-GM" sz="2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Rectangle: Rounded Corners 24">
            <a:extLst>
              <a:ext uri="{FF2B5EF4-FFF2-40B4-BE49-F238E27FC236}">
                <a16:creationId xmlns:a16="http://schemas.microsoft.com/office/drawing/2014/main" id="{53804659-A081-47EC-B67D-C77301DC5266}"/>
              </a:ext>
            </a:extLst>
          </p:cNvPr>
          <p:cNvSpPr/>
          <p:nvPr/>
        </p:nvSpPr>
        <p:spPr>
          <a:xfrm>
            <a:off x="6197600" y="4602480"/>
            <a:ext cx="4155440" cy="1127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PROFESSIONAL PROFICIENCY</a:t>
            </a:r>
            <a:endParaRPr kumimoji="0" lang="en-GM" sz="2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77934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Internal Shariah Auditing:</a:t>
            </a:r>
            <a:br>
              <a:rPr lang="en-GB" b="1" dirty="0">
                <a:solidFill>
                  <a:schemeClr val="accent2">
                    <a:lumMod val="75000"/>
                  </a:schemeClr>
                </a:solidFill>
              </a:rPr>
            </a:br>
            <a:r>
              <a:rPr lang="en-GB" b="1" dirty="0">
                <a:solidFill>
                  <a:schemeClr val="accent2">
                    <a:lumMod val="75000"/>
                  </a:schemeClr>
                </a:solidFill>
              </a:rPr>
              <a:t>Professional Proficiency</a:t>
            </a:r>
          </a:p>
        </p:txBody>
      </p:sp>
      <p:sp>
        <p:nvSpPr>
          <p:cNvPr id="3" name="Content Placeholder 2"/>
          <p:cNvSpPr>
            <a:spLocks noGrp="1"/>
          </p:cNvSpPr>
          <p:nvPr>
            <p:ph idx="1"/>
          </p:nvPr>
        </p:nvSpPr>
        <p:spPr>
          <a:xfrm>
            <a:off x="1097280" y="1845733"/>
            <a:ext cx="10058400" cy="4482495"/>
          </a:xfrm>
        </p:spPr>
        <p:txBody>
          <a:bodyPr>
            <a:normAutofit/>
          </a:bodyPr>
          <a:lstStyle/>
          <a:p>
            <a:pPr marL="0" indent="0" algn="just">
              <a:buNone/>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Courier New" panose="02070309020205020404" pitchFamily="49" charset="0"/>
              <a:buChar char="o"/>
            </a:pPr>
            <a:endParaRPr lang="en-GB" sz="2400" dirty="0">
              <a:solidFill>
                <a:schemeClr val="tx1"/>
              </a:solidFill>
            </a:endParaRPr>
          </a:p>
          <a:p>
            <a:pPr>
              <a:buFont typeface="Wingdings" panose="05000000000000000000" pitchFamily="2" charset="2"/>
              <a:buChar char="q"/>
            </a:pPr>
            <a:endParaRPr lang="en-GB" dirty="0"/>
          </a:p>
        </p:txBody>
      </p:sp>
      <p:sp>
        <p:nvSpPr>
          <p:cNvPr id="4" name="Rectangle: Rounded Corners 3">
            <a:extLst>
              <a:ext uri="{FF2B5EF4-FFF2-40B4-BE49-F238E27FC236}">
                <a16:creationId xmlns:a16="http://schemas.microsoft.com/office/drawing/2014/main" id="{851883BC-636E-4ED9-B36D-A9460DF90FD2}"/>
              </a:ext>
            </a:extLst>
          </p:cNvPr>
          <p:cNvSpPr/>
          <p:nvPr/>
        </p:nvSpPr>
        <p:spPr>
          <a:xfrm>
            <a:off x="4917440" y="2011680"/>
            <a:ext cx="2621280" cy="822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PROFESSIONAL PROFICIENCY</a:t>
            </a:r>
            <a:endParaRPr kumimoji="0" lang="en-GM"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Rounded Corners 4">
            <a:extLst>
              <a:ext uri="{FF2B5EF4-FFF2-40B4-BE49-F238E27FC236}">
                <a16:creationId xmlns:a16="http://schemas.microsoft.com/office/drawing/2014/main" id="{8C841362-D9D7-4594-AF9F-E3F1A4ED0B24}"/>
              </a:ext>
            </a:extLst>
          </p:cNvPr>
          <p:cNvSpPr/>
          <p:nvPr/>
        </p:nvSpPr>
        <p:spPr>
          <a:xfrm>
            <a:off x="223520" y="3820160"/>
            <a:ext cx="2103120" cy="16459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STAFFING AND SUPERVISION</a:t>
            </a:r>
            <a:endParaRPr kumimoji="0" lang="en-GM"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Rounded Corners 5">
            <a:extLst>
              <a:ext uri="{FF2B5EF4-FFF2-40B4-BE49-F238E27FC236}">
                <a16:creationId xmlns:a16="http://schemas.microsoft.com/office/drawing/2014/main" id="{333F9248-997E-4A16-9AA8-2B7C3492C80D}"/>
              </a:ext>
            </a:extLst>
          </p:cNvPr>
          <p:cNvSpPr/>
          <p:nvPr/>
        </p:nvSpPr>
        <p:spPr>
          <a:xfrm>
            <a:off x="2733040" y="3820160"/>
            <a:ext cx="2103120" cy="16459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COMPLIANCE WITH CODE OF ETHICS</a:t>
            </a:r>
            <a:endParaRPr kumimoji="0" lang="en-GM"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Rounded Corners 6">
            <a:extLst>
              <a:ext uri="{FF2B5EF4-FFF2-40B4-BE49-F238E27FC236}">
                <a16:creationId xmlns:a16="http://schemas.microsoft.com/office/drawing/2014/main" id="{A43F6228-5731-4DE1-8824-90E26A55609F}"/>
              </a:ext>
            </a:extLst>
          </p:cNvPr>
          <p:cNvSpPr/>
          <p:nvPr/>
        </p:nvSpPr>
        <p:spPr>
          <a:xfrm>
            <a:off x="5171440" y="3820160"/>
            <a:ext cx="2103120" cy="16459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KNOWLEDGE, SKILLS, AND DISCIPLINE</a:t>
            </a:r>
            <a:endParaRPr kumimoji="0" lang="en-GM"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Rounded Corners 7">
            <a:extLst>
              <a:ext uri="{FF2B5EF4-FFF2-40B4-BE49-F238E27FC236}">
                <a16:creationId xmlns:a16="http://schemas.microsoft.com/office/drawing/2014/main" id="{96500B51-A767-4F71-B7AC-C1BD6AE2869B}"/>
              </a:ext>
            </a:extLst>
          </p:cNvPr>
          <p:cNvSpPr/>
          <p:nvPr/>
        </p:nvSpPr>
        <p:spPr>
          <a:xfrm>
            <a:off x="7609840" y="3820160"/>
            <a:ext cx="2103120" cy="16459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CONTINUING EDUCATION AND TRAINING</a:t>
            </a:r>
            <a:endParaRPr kumimoji="0" lang="en-GM"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Rounded Corners 8">
            <a:extLst>
              <a:ext uri="{FF2B5EF4-FFF2-40B4-BE49-F238E27FC236}">
                <a16:creationId xmlns:a16="http://schemas.microsoft.com/office/drawing/2014/main" id="{E36E9F6B-A205-4E2A-BC0A-051F7DC9BC8A}"/>
              </a:ext>
            </a:extLst>
          </p:cNvPr>
          <p:cNvSpPr/>
          <p:nvPr/>
        </p:nvSpPr>
        <p:spPr>
          <a:xfrm>
            <a:off x="10043160" y="3802500"/>
            <a:ext cx="2103120" cy="16459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DUE PROFESSIONAL CARE</a:t>
            </a:r>
            <a:endParaRPr kumimoji="0" lang="en-GM"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 name="Straight Connector 10">
            <a:extLst>
              <a:ext uri="{FF2B5EF4-FFF2-40B4-BE49-F238E27FC236}">
                <a16:creationId xmlns:a16="http://schemas.microsoft.com/office/drawing/2014/main" id="{B43561B3-3F9C-4E77-B703-D5A5E4007AC3}"/>
              </a:ext>
            </a:extLst>
          </p:cNvPr>
          <p:cNvCxnSpPr>
            <a:cxnSpLocks/>
            <a:stCxn id="4" idx="2"/>
          </p:cNvCxnSpPr>
          <p:nvPr/>
        </p:nvCxnSpPr>
        <p:spPr>
          <a:xfrm>
            <a:off x="6228080" y="2834640"/>
            <a:ext cx="0" cy="2379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6A3FFBA-67FB-419C-A0B2-638FED2BC1BE}"/>
              </a:ext>
            </a:extLst>
          </p:cNvPr>
          <p:cNvCxnSpPr>
            <a:cxnSpLocks/>
          </p:cNvCxnSpPr>
          <p:nvPr/>
        </p:nvCxnSpPr>
        <p:spPr>
          <a:xfrm>
            <a:off x="1386840" y="3072553"/>
            <a:ext cx="97688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572C7AB-5BFB-4C5C-9577-815EC93D07AE}"/>
              </a:ext>
            </a:extLst>
          </p:cNvPr>
          <p:cNvCxnSpPr>
            <a:endCxn id="5" idx="0"/>
          </p:cNvCxnSpPr>
          <p:nvPr/>
        </p:nvCxnSpPr>
        <p:spPr>
          <a:xfrm>
            <a:off x="1371600" y="3072553"/>
            <a:ext cx="0" cy="7299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86A1F6E-68AE-4D46-994E-F2053DD30FB2}"/>
              </a:ext>
            </a:extLst>
          </p:cNvPr>
          <p:cNvCxnSpPr>
            <a:endCxn id="6" idx="0"/>
          </p:cNvCxnSpPr>
          <p:nvPr/>
        </p:nvCxnSpPr>
        <p:spPr>
          <a:xfrm>
            <a:off x="3784600" y="3072553"/>
            <a:ext cx="0" cy="747607"/>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B537188-4B63-4CD2-BADB-0EB851089218}"/>
              </a:ext>
            </a:extLst>
          </p:cNvPr>
          <p:cNvCxnSpPr>
            <a:endCxn id="7" idx="0"/>
          </p:cNvCxnSpPr>
          <p:nvPr/>
        </p:nvCxnSpPr>
        <p:spPr>
          <a:xfrm>
            <a:off x="6223000" y="3072553"/>
            <a:ext cx="0" cy="747607"/>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B6D9173-787E-496A-84A2-2C4F96577CD7}"/>
              </a:ext>
            </a:extLst>
          </p:cNvPr>
          <p:cNvCxnSpPr>
            <a:cxnSpLocks/>
            <a:endCxn id="8" idx="0"/>
          </p:cNvCxnSpPr>
          <p:nvPr/>
        </p:nvCxnSpPr>
        <p:spPr>
          <a:xfrm>
            <a:off x="8638540" y="3072553"/>
            <a:ext cx="22860" cy="747607"/>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716DD8B-E750-4056-82AD-280600DFD388}"/>
              </a:ext>
            </a:extLst>
          </p:cNvPr>
          <p:cNvCxnSpPr>
            <a:cxnSpLocks/>
            <a:endCxn id="9" idx="0"/>
          </p:cNvCxnSpPr>
          <p:nvPr/>
        </p:nvCxnSpPr>
        <p:spPr>
          <a:xfrm>
            <a:off x="11094720" y="3055500"/>
            <a:ext cx="0" cy="747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838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Internal Shariah Audit Process</a:t>
            </a:r>
          </a:p>
        </p:txBody>
      </p:sp>
      <p:sp>
        <p:nvSpPr>
          <p:cNvPr id="3" name="Content Placeholder 2"/>
          <p:cNvSpPr>
            <a:spLocks noGrp="1"/>
          </p:cNvSpPr>
          <p:nvPr>
            <p:ph idx="1"/>
          </p:nvPr>
        </p:nvSpPr>
        <p:spPr>
          <a:xfrm>
            <a:off x="1097280" y="1845733"/>
            <a:ext cx="10058400" cy="4482495"/>
          </a:xfrm>
        </p:spPr>
        <p:txBody>
          <a:bodyPr>
            <a:normAutofit/>
          </a:bodyPr>
          <a:lstStyle/>
          <a:p>
            <a:pPr marL="0" indent="0">
              <a:buNone/>
            </a:pPr>
            <a:endParaRPr lang="en-GB" sz="2200" dirty="0">
              <a:solidFill>
                <a:schemeClr val="tx1"/>
              </a:solidFill>
            </a:endParaRPr>
          </a:p>
          <a:p>
            <a:pPr>
              <a:buFont typeface="Wingdings" panose="05000000000000000000" pitchFamily="2" charset="2"/>
              <a:buChar char="Ø"/>
            </a:pPr>
            <a:endParaRPr lang="en-GB" sz="2200" dirty="0">
              <a:solidFill>
                <a:schemeClr val="tx1"/>
              </a:solidFill>
            </a:endParaRPr>
          </a:p>
          <a:p>
            <a:pPr>
              <a:buFont typeface="Wingdings" panose="05000000000000000000" pitchFamily="2" charset="2"/>
              <a:buChar char="Ø"/>
            </a:pPr>
            <a:endParaRPr lang="en-GB" sz="22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Courier New" panose="02070309020205020404" pitchFamily="49" charset="0"/>
              <a:buChar char="o"/>
            </a:pPr>
            <a:endParaRPr lang="en-GB" sz="2400" dirty="0">
              <a:solidFill>
                <a:schemeClr val="tx1"/>
              </a:solidFill>
            </a:endParaRPr>
          </a:p>
          <a:p>
            <a:pPr>
              <a:buFont typeface="Wingdings" panose="05000000000000000000" pitchFamily="2" charset="2"/>
              <a:buChar char="q"/>
            </a:pPr>
            <a:endParaRPr lang="en-GB" dirty="0"/>
          </a:p>
        </p:txBody>
      </p:sp>
      <p:sp>
        <p:nvSpPr>
          <p:cNvPr id="9" name="Rectangle: Rounded Corners 8">
            <a:extLst>
              <a:ext uri="{FF2B5EF4-FFF2-40B4-BE49-F238E27FC236}">
                <a16:creationId xmlns:a16="http://schemas.microsoft.com/office/drawing/2014/main" id="{3C79FD2E-906A-4DE8-B941-BE6395B19A29}"/>
              </a:ext>
            </a:extLst>
          </p:cNvPr>
          <p:cNvSpPr/>
          <p:nvPr/>
        </p:nvSpPr>
        <p:spPr>
          <a:xfrm>
            <a:off x="1370676" y="2038773"/>
            <a:ext cx="9724044" cy="523220"/>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SCOPE</a:t>
            </a:r>
            <a:endParaRPr kumimoji="0" lang="en-GM"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Rounded Corners 9">
            <a:extLst>
              <a:ext uri="{FF2B5EF4-FFF2-40B4-BE49-F238E27FC236}">
                <a16:creationId xmlns:a16="http://schemas.microsoft.com/office/drawing/2014/main" id="{261445E5-0077-4A4C-AE62-9D17E5689F74}"/>
              </a:ext>
            </a:extLst>
          </p:cNvPr>
          <p:cNvSpPr/>
          <p:nvPr/>
        </p:nvSpPr>
        <p:spPr>
          <a:xfrm>
            <a:off x="1370673" y="2651583"/>
            <a:ext cx="9724044" cy="523220"/>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ENGAGEMENT PLANNING</a:t>
            </a:r>
            <a:endParaRPr kumimoji="0" lang="en-GM"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Rounded Corners 10">
            <a:extLst>
              <a:ext uri="{FF2B5EF4-FFF2-40B4-BE49-F238E27FC236}">
                <a16:creationId xmlns:a16="http://schemas.microsoft.com/office/drawing/2014/main" id="{2FB02058-0A40-406C-AE3D-F83E5883C551}"/>
              </a:ext>
            </a:extLst>
          </p:cNvPr>
          <p:cNvSpPr/>
          <p:nvPr/>
        </p:nvSpPr>
        <p:spPr>
          <a:xfrm>
            <a:off x="1370673" y="3264393"/>
            <a:ext cx="9724044" cy="523220"/>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UNDERSTANDING CONTROL ENVIRONMENT</a:t>
            </a:r>
            <a:endParaRPr kumimoji="0" lang="en-GM"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Rounded Corners 11">
            <a:extLst>
              <a:ext uri="{FF2B5EF4-FFF2-40B4-BE49-F238E27FC236}">
                <a16:creationId xmlns:a16="http://schemas.microsoft.com/office/drawing/2014/main" id="{35BAE15C-B57B-4B0C-AA4F-597E37BAABDA}"/>
              </a:ext>
            </a:extLst>
          </p:cNvPr>
          <p:cNvSpPr/>
          <p:nvPr/>
        </p:nvSpPr>
        <p:spPr>
          <a:xfrm>
            <a:off x="1370673" y="3877203"/>
            <a:ext cx="9724044" cy="523220"/>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TESTING METHODOLOGY</a:t>
            </a:r>
            <a:endParaRPr kumimoji="0" lang="en-GM"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Rectangle: Rounded Corners 12">
            <a:extLst>
              <a:ext uri="{FF2B5EF4-FFF2-40B4-BE49-F238E27FC236}">
                <a16:creationId xmlns:a16="http://schemas.microsoft.com/office/drawing/2014/main" id="{EA8C1522-6954-4A2E-A8DA-FD60EFC00E25}"/>
              </a:ext>
            </a:extLst>
          </p:cNvPr>
          <p:cNvSpPr/>
          <p:nvPr/>
        </p:nvSpPr>
        <p:spPr>
          <a:xfrm>
            <a:off x="1370673" y="4508796"/>
            <a:ext cx="9724044" cy="523220"/>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QUALITY ASSURANCE</a:t>
            </a:r>
            <a:endParaRPr kumimoji="0" lang="en-GM"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Rounded Corners 13">
            <a:extLst>
              <a:ext uri="{FF2B5EF4-FFF2-40B4-BE49-F238E27FC236}">
                <a16:creationId xmlns:a16="http://schemas.microsoft.com/office/drawing/2014/main" id="{3A61F68C-F580-40C7-A055-F119F20EF8E0}"/>
              </a:ext>
            </a:extLst>
          </p:cNvPr>
          <p:cNvSpPr/>
          <p:nvPr/>
        </p:nvSpPr>
        <p:spPr>
          <a:xfrm>
            <a:off x="1370673" y="5140389"/>
            <a:ext cx="9724044" cy="523220"/>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INTERNAL SHARIAH AUDIT REPORT</a:t>
            </a:r>
            <a:endParaRPr kumimoji="0" lang="en-GM"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6199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Internal Shariah Auditing: </a:t>
            </a:r>
            <a:br>
              <a:rPr lang="en-GB" b="1" dirty="0">
                <a:solidFill>
                  <a:schemeClr val="accent2">
                    <a:lumMod val="75000"/>
                  </a:schemeClr>
                </a:solidFill>
              </a:rPr>
            </a:br>
            <a:r>
              <a:rPr lang="en-GB" b="1" dirty="0">
                <a:solidFill>
                  <a:schemeClr val="accent2">
                    <a:lumMod val="75000"/>
                  </a:schemeClr>
                </a:solidFill>
              </a:rPr>
              <a:t>Testing Methodology</a:t>
            </a:r>
          </a:p>
        </p:txBody>
      </p:sp>
      <p:sp>
        <p:nvSpPr>
          <p:cNvPr id="3" name="Content Placeholder 2"/>
          <p:cNvSpPr>
            <a:spLocks noGrp="1"/>
          </p:cNvSpPr>
          <p:nvPr>
            <p:ph idx="1"/>
          </p:nvPr>
        </p:nvSpPr>
        <p:spPr>
          <a:xfrm>
            <a:off x="1097280" y="1845733"/>
            <a:ext cx="10058400" cy="4482495"/>
          </a:xfrm>
        </p:spPr>
        <p:txBody>
          <a:bodyPr>
            <a:normAutofit fontScale="92500"/>
          </a:bodyPr>
          <a:lstStyle/>
          <a:p>
            <a:pPr algn="just">
              <a:lnSpc>
                <a:spcPct val="110000"/>
              </a:lnSpc>
              <a:buFont typeface="Wingdings" panose="05000000000000000000" pitchFamily="2" charset="2"/>
              <a:buChar char="Ø"/>
            </a:pPr>
            <a:r>
              <a:rPr lang="en-US" sz="2800" dirty="0">
                <a:solidFill>
                  <a:schemeClr val="tx1"/>
                </a:solidFill>
                <a:latin typeface="Times New Roman" panose="02020603050405020304" pitchFamily="18" charset="0"/>
                <a:cs typeface="Times New Roman" panose="02020603050405020304" pitchFamily="18" charset="0"/>
              </a:rPr>
              <a:t>Factors determining methodology:</a:t>
            </a:r>
          </a:p>
          <a:p>
            <a:pPr marL="514350" indent="-514350" algn="just">
              <a:lnSpc>
                <a:spcPct val="110000"/>
              </a:lnSpc>
              <a:buAutoNum type="arabicPeriod"/>
            </a:pPr>
            <a:r>
              <a:rPr lang="en-US" sz="2800" dirty="0">
                <a:solidFill>
                  <a:schemeClr val="tx1"/>
                </a:solidFill>
                <a:latin typeface="Times New Roman" panose="02020603050405020304" pitchFamily="18" charset="0"/>
                <a:cs typeface="Times New Roman" panose="02020603050405020304" pitchFamily="18" charset="0"/>
              </a:rPr>
              <a:t>Population size</a:t>
            </a:r>
          </a:p>
          <a:p>
            <a:pPr marL="514350" indent="-514350" algn="just">
              <a:lnSpc>
                <a:spcPct val="110000"/>
              </a:lnSpc>
              <a:buAutoNum type="arabicPeriod"/>
            </a:pPr>
            <a:r>
              <a:rPr lang="en-US" sz="2800" dirty="0">
                <a:solidFill>
                  <a:schemeClr val="tx1"/>
                </a:solidFill>
                <a:latin typeface="Times New Roman" panose="02020603050405020304" pitchFamily="18" charset="0"/>
                <a:cs typeface="Times New Roman" panose="02020603050405020304" pitchFamily="18" charset="0"/>
              </a:rPr>
              <a:t>Extent of controls</a:t>
            </a:r>
          </a:p>
          <a:p>
            <a:pPr marL="514350" indent="-514350" algn="just">
              <a:lnSpc>
                <a:spcPct val="110000"/>
              </a:lnSpc>
              <a:buAutoNum type="arabicPeriod"/>
            </a:pPr>
            <a:r>
              <a:rPr lang="en-US" sz="2800" dirty="0">
                <a:solidFill>
                  <a:schemeClr val="tx1"/>
                </a:solidFill>
                <a:latin typeface="Times New Roman" panose="02020603050405020304" pitchFamily="18" charset="0"/>
                <a:cs typeface="Times New Roman" panose="02020603050405020304" pitchFamily="18" charset="0"/>
              </a:rPr>
              <a:t>Risks involved</a:t>
            </a:r>
          </a:p>
          <a:p>
            <a:pPr marL="514350" indent="-514350" algn="just">
              <a:lnSpc>
                <a:spcPct val="110000"/>
              </a:lnSpc>
              <a:buAutoNum type="arabicPeriod"/>
            </a:pPr>
            <a:r>
              <a:rPr lang="en-US" sz="2800" dirty="0">
                <a:solidFill>
                  <a:schemeClr val="tx1"/>
                </a:solidFill>
                <a:latin typeface="Times New Roman" panose="02020603050405020304" pitchFamily="18" charset="0"/>
                <a:cs typeface="Times New Roman" panose="02020603050405020304" pitchFamily="18" charset="0"/>
              </a:rPr>
              <a:t>Complexity of the transaction</a:t>
            </a:r>
          </a:p>
          <a:p>
            <a:pPr marL="514350" indent="-514350" algn="just">
              <a:lnSpc>
                <a:spcPct val="110000"/>
              </a:lnSpc>
              <a:buAutoNum type="arabicPeriod"/>
            </a:pPr>
            <a:r>
              <a:rPr lang="en-US" sz="2800" dirty="0">
                <a:solidFill>
                  <a:schemeClr val="tx1"/>
                </a:solidFill>
                <a:latin typeface="Times New Roman" panose="02020603050405020304" pitchFamily="18" charset="0"/>
                <a:cs typeface="Times New Roman" panose="02020603050405020304" pitchFamily="18" charset="0"/>
              </a:rPr>
              <a:t>Issues raised during the Shariah compliance procedure in previous years</a:t>
            </a:r>
          </a:p>
          <a:p>
            <a:pPr marL="514350" indent="-514350" algn="just">
              <a:lnSpc>
                <a:spcPct val="110000"/>
              </a:lnSpc>
              <a:buAutoNum type="arabicPeriod"/>
            </a:pPr>
            <a:r>
              <a:rPr lang="en-US" sz="2800" dirty="0">
                <a:solidFill>
                  <a:schemeClr val="tx1"/>
                </a:solidFill>
                <a:latin typeface="Times New Roman" panose="02020603050405020304" pitchFamily="18" charset="0"/>
                <a:cs typeface="Times New Roman" panose="02020603050405020304" pitchFamily="18" charset="0"/>
              </a:rPr>
              <a:t>Frequency of transactions</a:t>
            </a:r>
          </a:p>
          <a:p>
            <a:pPr marL="514350" indent="-514350" algn="just">
              <a:lnSpc>
                <a:spcPct val="110000"/>
              </a:lnSpc>
              <a:buAutoNum type="arabicPeriod"/>
            </a:pPr>
            <a:endParaRPr lang="en-GB"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57643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Internal Shariah Auditing: </a:t>
            </a:r>
            <a:br>
              <a:rPr lang="en-GB" b="1" dirty="0">
                <a:solidFill>
                  <a:schemeClr val="accent2">
                    <a:lumMod val="75000"/>
                  </a:schemeClr>
                </a:solidFill>
              </a:rPr>
            </a:br>
            <a:r>
              <a:rPr lang="en-GB" b="1" dirty="0">
                <a:solidFill>
                  <a:schemeClr val="accent2">
                    <a:lumMod val="75000"/>
                  </a:schemeClr>
                </a:solidFill>
              </a:rPr>
              <a:t>Report</a:t>
            </a:r>
          </a:p>
        </p:txBody>
      </p:sp>
      <p:sp>
        <p:nvSpPr>
          <p:cNvPr id="3" name="Content Placeholder 2"/>
          <p:cNvSpPr>
            <a:spLocks noGrp="1"/>
          </p:cNvSpPr>
          <p:nvPr>
            <p:ph idx="1"/>
          </p:nvPr>
        </p:nvSpPr>
        <p:spPr>
          <a:xfrm>
            <a:off x="1097280" y="1845733"/>
            <a:ext cx="10058400" cy="4482495"/>
          </a:xfrm>
        </p:spPr>
        <p:txBody>
          <a:bodyPr>
            <a:normAutofit fontScale="92500" lnSpcReduction="10000"/>
          </a:bodyPr>
          <a:lstStyle/>
          <a:p>
            <a:pPr algn="just">
              <a:lnSpc>
                <a:spcPct val="110000"/>
              </a:lnSpc>
              <a:buFont typeface="Wingdings" panose="05000000000000000000" pitchFamily="2" charset="2"/>
              <a:buChar char="Ø"/>
            </a:pPr>
            <a:r>
              <a:rPr lang="en-US" sz="2800" dirty="0">
                <a:solidFill>
                  <a:schemeClr val="tx1"/>
                </a:solidFill>
                <a:latin typeface="Times New Roman" panose="02020603050405020304" pitchFamily="18" charset="0"/>
                <a:cs typeface="Times New Roman" panose="02020603050405020304" pitchFamily="18" charset="0"/>
              </a:rPr>
              <a:t>Frequency – The internal Shariah audit department should prepare a quarterly written report which must be signed by the head of internal Shariah audit. </a:t>
            </a:r>
          </a:p>
          <a:p>
            <a:pPr algn="just">
              <a:lnSpc>
                <a:spcPct val="110000"/>
              </a:lnSpc>
              <a:buFont typeface="Wingdings" panose="05000000000000000000" pitchFamily="2" charset="2"/>
              <a:buChar char="Ø"/>
            </a:pPr>
            <a:r>
              <a:rPr lang="en-US" sz="2800" dirty="0">
                <a:solidFill>
                  <a:schemeClr val="tx1"/>
                </a:solidFill>
                <a:latin typeface="Times New Roman" panose="02020603050405020304" pitchFamily="18" charset="0"/>
                <a:cs typeface="Times New Roman" panose="02020603050405020304" pitchFamily="18" charset="0"/>
              </a:rPr>
              <a:t>Addressee – On completion of an internal </a:t>
            </a:r>
            <a:r>
              <a:rPr lang="en-US" sz="2800" dirty="0" err="1">
                <a:solidFill>
                  <a:schemeClr val="tx1"/>
                </a:solidFill>
                <a:latin typeface="Times New Roman" panose="02020603050405020304" pitchFamily="18" charset="0"/>
                <a:cs typeface="Times New Roman" panose="02020603050405020304" pitchFamily="18" charset="0"/>
              </a:rPr>
              <a:t>Shari’ah</a:t>
            </a:r>
            <a:r>
              <a:rPr lang="en-US" sz="2800" dirty="0">
                <a:solidFill>
                  <a:schemeClr val="tx1"/>
                </a:solidFill>
                <a:latin typeface="Times New Roman" panose="02020603050405020304" pitchFamily="18" charset="0"/>
                <a:cs typeface="Times New Roman" panose="02020603050405020304" pitchFamily="18" charset="0"/>
              </a:rPr>
              <a:t> audit / review, the head should prepare a report signed by him for the IFI’s BOD (or Audit &amp; Governance Committee on behalf of BOD), with a copy to the SSB. Prior to report issuance the head of internal Shariah audit should discuss conclusions and recommendations with appropriate levels of management. </a:t>
            </a:r>
          </a:p>
          <a:p>
            <a:pPr algn="just">
              <a:lnSpc>
                <a:spcPct val="110000"/>
              </a:lnSpc>
              <a:buFont typeface="Wingdings" panose="05000000000000000000" pitchFamily="2" charset="2"/>
              <a:buChar char="Ø"/>
            </a:pPr>
            <a:r>
              <a:rPr lang="en-US" sz="2800" dirty="0">
                <a:solidFill>
                  <a:schemeClr val="tx1"/>
                </a:solidFill>
                <a:latin typeface="Times New Roman" panose="02020603050405020304" pitchFamily="18" charset="0"/>
                <a:cs typeface="Times New Roman" panose="02020603050405020304" pitchFamily="18" charset="0"/>
              </a:rPr>
              <a:t>Disputes relating to any Shariah interpretation should be resolved with the SSB.</a:t>
            </a:r>
          </a:p>
          <a:p>
            <a:pPr algn="just">
              <a:lnSpc>
                <a:spcPct val="110000"/>
              </a:lnSpc>
              <a:buFont typeface="Wingdings" panose="05000000000000000000" pitchFamily="2" charset="2"/>
              <a:buChar char="Ø"/>
            </a:pPr>
            <a:endParaRPr lang="en-GB"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303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835573"/>
            <a:ext cx="10058400" cy="4482495"/>
          </a:xfrm>
        </p:spPr>
        <p:txBody>
          <a:bodyPr>
            <a:normAutofit/>
          </a:bodyPr>
          <a:lstStyle/>
          <a:p>
            <a:pPr marL="0" indent="0">
              <a:buNone/>
            </a:pPr>
            <a:endParaRPr lang="en-GB" sz="2400" dirty="0">
              <a:solidFill>
                <a:schemeClr val="tx1"/>
              </a:solidFill>
              <a:latin typeface="Times New Roman" panose="02020603050405020304" pitchFamily="18" charset="0"/>
              <a:cs typeface="Times New Roman" panose="02020603050405020304" pitchFamily="18" charset="0"/>
            </a:endParaRPr>
          </a:p>
          <a:p>
            <a:pPr marL="0" indent="0">
              <a:buNone/>
            </a:pPr>
            <a:r>
              <a:rPr lang="en-GB" dirty="0"/>
              <a:t>                                                                                    </a:t>
            </a:r>
          </a:p>
          <a:p>
            <a:pPr marL="0" indent="0">
              <a:buNone/>
            </a:pPr>
            <a:endParaRPr lang="en-GB" dirty="0"/>
          </a:p>
          <a:p>
            <a:pPr marL="0" indent="0">
              <a:buNone/>
            </a:pPr>
            <a:r>
              <a:rPr lang="en-GB" sz="3600" dirty="0">
                <a:solidFill>
                  <a:schemeClr val="tx1"/>
                </a:solidFill>
              </a:rPr>
              <a:t>                         </a:t>
            </a:r>
            <a:r>
              <a:rPr lang="en-GB" sz="8000" b="1" dirty="0">
                <a:solidFill>
                  <a:schemeClr val="tx1"/>
                </a:solidFill>
              </a:rPr>
              <a:t>THANK YOU</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605329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845733"/>
            <a:ext cx="10058400" cy="4482495"/>
          </a:xfrm>
        </p:spPr>
        <p:txBody>
          <a:bodyPr>
            <a:normAutofit/>
          </a:bodyPr>
          <a:lstStyle/>
          <a:p>
            <a:pPr marL="0" indent="0">
              <a:buNone/>
            </a:pPr>
            <a:endParaRPr lang="en-GB" dirty="0">
              <a:solidFill>
                <a:schemeClr val="tx1"/>
              </a:solidFill>
            </a:endParaRPr>
          </a:p>
          <a:p>
            <a:pPr marL="0" indent="0">
              <a:buNone/>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Courier New" panose="02070309020205020404" pitchFamily="49" charset="0"/>
              <a:buChar char="o"/>
            </a:pPr>
            <a:endParaRPr lang="en-GB" sz="2400" dirty="0">
              <a:solidFill>
                <a:schemeClr val="tx1"/>
              </a:solidFill>
            </a:endParaRPr>
          </a:p>
          <a:p>
            <a:pPr>
              <a:buFont typeface="Wingdings" panose="05000000000000000000" pitchFamily="2" charset="2"/>
              <a:buChar char="q"/>
            </a:pPr>
            <a:endParaRPr lang="en-GB" dirty="0"/>
          </a:p>
        </p:txBody>
      </p:sp>
      <p:graphicFrame>
        <p:nvGraphicFramePr>
          <p:cNvPr id="4" name="Diagram 3">
            <a:extLst>
              <a:ext uri="{FF2B5EF4-FFF2-40B4-BE49-F238E27FC236}">
                <a16:creationId xmlns:a16="http://schemas.microsoft.com/office/drawing/2014/main" id="{F053288C-C2C1-4EF8-857E-2CC4D655270F}"/>
              </a:ext>
            </a:extLst>
          </p:cNvPr>
          <p:cNvGraphicFramePr/>
          <p:nvPr>
            <p:extLst>
              <p:ext uri="{D42A27DB-BD31-4B8C-83A1-F6EECF244321}">
                <p14:modId xmlns:p14="http://schemas.microsoft.com/office/powerpoint/2010/main" val="3413357141"/>
              </p:ext>
            </p:extLst>
          </p:nvPr>
        </p:nvGraphicFramePr>
        <p:xfrm>
          <a:off x="477520" y="365760"/>
          <a:ext cx="11531600" cy="57725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a:extLst>
              <a:ext uri="{FF2B5EF4-FFF2-40B4-BE49-F238E27FC236}">
                <a16:creationId xmlns:a16="http://schemas.microsoft.com/office/drawing/2014/main" id="{7FC12EC2-A1CD-48C0-8AFF-790DA434DF0D}"/>
              </a:ext>
            </a:extLst>
          </p:cNvPr>
          <p:cNvSpPr txBox="1"/>
          <p:nvPr/>
        </p:nvSpPr>
        <p:spPr>
          <a:xfrm>
            <a:off x="5166360" y="2590326"/>
            <a:ext cx="2153920" cy="1323439"/>
          </a:xfrm>
          <a:prstGeom prst="rect">
            <a:avLst/>
          </a:prstGeom>
          <a:noFill/>
        </p:spPr>
        <p:txBody>
          <a:bodyPr wrap="square" rtlCol="0">
            <a:spAutoFit/>
          </a:bodyPr>
          <a:lstStyle/>
          <a:p>
            <a:pPr algn="ctr"/>
            <a:r>
              <a:rPr lang="en-US" sz="4000" b="1" dirty="0"/>
              <a:t>ISLAMIC FINANCE</a:t>
            </a:r>
            <a:endParaRPr lang="en-GM" sz="4000" b="1" dirty="0"/>
          </a:p>
        </p:txBody>
      </p:sp>
    </p:spTree>
    <p:extLst>
      <p:ext uri="{BB962C8B-B14F-4D97-AF65-F5344CB8AC3E}">
        <p14:creationId xmlns:p14="http://schemas.microsoft.com/office/powerpoint/2010/main" val="3789659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845733"/>
            <a:ext cx="10058400" cy="4482495"/>
          </a:xfrm>
        </p:spPr>
        <p:txBody>
          <a:bodyPr>
            <a:normAutofit/>
          </a:bodyPr>
          <a:lstStyle/>
          <a:p>
            <a:pPr marL="0" indent="0">
              <a:buNone/>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Courier New" panose="02070309020205020404" pitchFamily="49" charset="0"/>
              <a:buChar char="o"/>
            </a:pPr>
            <a:endParaRPr lang="en-GB" sz="2400" dirty="0">
              <a:solidFill>
                <a:schemeClr val="tx1"/>
              </a:solidFill>
            </a:endParaRPr>
          </a:p>
          <a:p>
            <a:pPr>
              <a:buFont typeface="Wingdings" panose="05000000000000000000" pitchFamily="2" charset="2"/>
              <a:buChar char="q"/>
            </a:pPr>
            <a:endParaRPr lang="en-GB" dirty="0"/>
          </a:p>
        </p:txBody>
      </p:sp>
      <p:sp>
        <p:nvSpPr>
          <p:cNvPr id="4" name="Rectangle: Rounded Corners 3">
            <a:extLst>
              <a:ext uri="{FF2B5EF4-FFF2-40B4-BE49-F238E27FC236}">
                <a16:creationId xmlns:a16="http://schemas.microsoft.com/office/drawing/2014/main" id="{204933A6-6449-4C96-9B23-BD85886B546D}"/>
              </a:ext>
            </a:extLst>
          </p:cNvPr>
          <p:cNvSpPr/>
          <p:nvPr/>
        </p:nvSpPr>
        <p:spPr>
          <a:xfrm>
            <a:off x="3010328" y="1845733"/>
            <a:ext cx="6246688" cy="647272"/>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ISLAMIC FINANCE</a:t>
            </a:r>
            <a:endParaRPr lang="en-GM" sz="4400" b="1" dirty="0"/>
          </a:p>
        </p:txBody>
      </p:sp>
      <p:sp>
        <p:nvSpPr>
          <p:cNvPr id="5" name="Rectangle: Rounded Corners 4">
            <a:extLst>
              <a:ext uri="{FF2B5EF4-FFF2-40B4-BE49-F238E27FC236}">
                <a16:creationId xmlns:a16="http://schemas.microsoft.com/office/drawing/2014/main" id="{41207196-557A-4D45-9907-84C1322393EB}"/>
              </a:ext>
            </a:extLst>
          </p:cNvPr>
          <p:cNvSpPr/>
          <p:nvPr/>
        </p:nvSpPr>
        <p:spPr>
          <a:xfrm>
            <a:off x="26187" y="3313850"/>
            <a:ext cx="2120573" cy="793679"/>
          </a:xfrm>
          <a:prstGeom prst="roundRect">
            <a:avLst/>
          </a:prstGeom>
          <a:solidFill>
            <a:schemeClr val="accent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ISLAMIC BANKING</a:t>
            </a:r>
            <a:endParaRPr lang="en-GM" sz="2400" b="1" dirty="0"/>
          </a:p>
        </p:txBody>
      </p:sp>
      <p:sp>
        <p:nvSpPr>
          <p:cNvPr id="6" name="Rectangle: Rounded Corners 5">
            <a:extLst>
              <a:ext uri="{FF2B5EF4-FFF2-40B4-BE49-F238E27FC236}">
                <a16:creationId xmlns:a16="http://schemas.microsoft.com/office/drawing/2014/main" id="{2B04E300-BB20-401F-8594-0DCA663AFAE0}"/>
              </a:ext>
            </a:extLst>
          </p:cNvPr>
          <p:cNvSpPr/>
          <p:nvPr/>
        </p:nvSpPr>
        <p:spPr>
          <a:xfrm>
            <a:off x="2360637" y="3334953"/>
            <a:ext cx="2120573" cy="793679"/>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CAPITAL MARKETS</a:t>
            </a:r>
            <a:endParaRPr lang="en-GM" sz="2400" b="1" dirty="0"/>
          </a:p>
        </p:txBody>
      </p:sp>
      <p:sp>
        <p:nvSpPr>
          <p:cNvPr id="7" name="Rectangle: Rounded Corners 6">
            <a:extLst>
              <a:ext uri="{FF2B5EF4-FFF2-40B4-BE49-F238E27FC236}">
                <a16:creationId xmlns:a16="http://schemas.microsoft.com/office/drawing/2014/main" id="{CEA22DBF-5603-49C0-AF82-8A2C50CC69BE}"/>
              </a:ext>
            </a:extLst>
          </p:cNvPr>
          <p:cNvSpPr/>
          <p:nvPr/>
        </p:nvSpPr>
        <p:spPr>
          <a:xfrm>
            <a:off x="4820936" y="3313850"/>
            <a:ext cx="2120573" cy="793678"/>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TAKAFUL</a:t>
            </a:r>
            <a:endParaRPr lang="en-GM" sz="2800" b="1" dirty="0"/>
          </a:p>
        </p:txBody>
      </p:sp>
      <p:sp>
        <p:nvSpPr>
          <p:cNvPr id="8" name="Rectangle: Rounded Corners 7">
            <a:extLst>
              <a:ext uri="{FF2B5EF4-FFF2-40B4-BE49-F238E27FC236}">
                <a16:creationId xmlns:a16="http://schemas.microsoft.com/office/drawing/2014/main" id="{43F435B0-1996-4730-8C86-85F99E37AD8E}"/>
              </a:ext>
            </a:extLst>
          </p:cNvPr>
          <p:cNvSpPr/>
          <p:nvPr/>
        </p:nvSpPr>
        <p:spPr>
          <a:xfrm>
            <a:off x="7211115" y="3301006"/>
            <a:ext cx="2288384" cy="806522"/>
          </a:xfrm>
          <a:prstGeom prst="roundRect">
            <a:avLst/>
          </a:prstGeom>
          <a:solidFill>
            <a:srgbClr val="00B0F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ISLAMIC MICROFINANCE</a:t>
            </a:r>
            <a:endParaRPr lang="en-GM" sz="2400" b="1" dirty="0"/>
          </a:p>
        </p:txBody>
      </p:sp>
      <p:sp>
        <p:nvSpPr>
          <p:cNvPr id="9" name="Rectangle: Rounded Corners 8">
            <a:extLst>
              <a:ext uri="{FF2B5EF4-FFF2-40B4-BE49-F238E27FC236}">
                <a16:creationId xmlns:a16="http://schemas.microsoft.com/office/drawing/2014/main" id="{4ED30296-CD7D-4E33-A976-D1F6FBF02C4F}"/>
              </a:ext>
            </a:extLst>
          </p:cNvPr>
          <p:cNvSpPr/>
          <p:nvPr/>
        </p:nvSpPr>
        <p:spPr>
          <a:xfrm>
            <a:off x="9839225" y="3293302"/>
            <a:ext cx="2288384" cy="793678"/>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ISLAMIC FUNDS</a:t>
            </a:r>
            <a:endParaRPr lang="en-GM" sz="2400" b="1" dirty="0"/>
          </a:p>
        </p:txBody>
      </p:sp>
      <p:cxnSp>
        <p:nvCxnSpPr>
          <p:cNvPr id="11" name="Straight Connector 10">
            <a:extLst>
              <a:ext uri="{FF2B5EF4-FFF2-40B4-BE49-F238E27FC236}">
                <a16:creationId xmlns:a16="http://schemas.microsoft.com/office/drawing/2014/main" id="{DC6B9FC4-06A1-45F8-931D-BFB1AF39E0C6}"/>
              </a:ext>
            </a:extLst>
          </p:cNvPr>
          <p:cNvCxnSpPr>
            <a:cxnSpLocks/>
          </p:cNvCxnSpPr>
          <p:nvPr/>
        </p:nvCxnSpPr>
        <p:spPr>
          <a:xfrm flipH="1">
            <a:off x="1084739" y="2493282"/>
            <a:ext cx="5144118" cy="810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CFBF6532-BA2D-4DFC-ACB5-F829EBE0D0D5}"/>
              </a:ext>
            </a:extLst>
          </p:cNvPr>
          <p:cNvCxnSpPr>
            <a:stCxn id="4" idx="2"/>
            <a:endCxn id="6" idx="0"/>
          </p:cNvCxnSpPr>
          <p:nvPr/>
        </p:nvCxnSpPr>
        <p:spPr>
          <a:xfrm flipH="1">
            <a:off x="3420924" y="2493005"/>
            <a:ext cx="2712748" cy="84194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BB3B16DB-54D5-41BF-84C3-05D28B5A6111}"/>
              </a:ext>
            </a:extLst>
          </p:cNvPr>
          <p:cNvCxnSpPr>
            <a:stCxn id="4" idx="2"/>
            <a:endCxn id="7" idx="0"/>
          </p:cNvCxnSpPr>
          <p:nvPr/>
        </p:nvCxnSpPr>
        <p:spPr>
          <a:xfrm flipH="1">
            <a:off x="5881223" y="2493005"/>
            <a:ext cx="252449" cy="820845"/>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489437D4-C1CA-4C06-BB4D-DC10875C179D}"/>
              </a:ext>
            </a:extLst>
          </p:cNvPr>
          <p:cNvCxnSpPr>
            <a:cxnSpLocks/>
            <a:stCxn id="4" idx="2"/>
            <a:endCxn id="8" idx="0"/>
          </p:cNvCxnSpPr>
          <p:nvPr/>
        </p:nvCxnSpPr>
        <p:spPr>
          <a:xfrm>
            <a:off x="6133672" y="2493005"/>
            <a:ext cx="2221635" cy="808001"/>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A5DDD91E-C377-4184-A071-973BFB129028}"/>
              </a:ext>
            </a:extLst>
          </p:cNvPr>
          <p:cNvCxnSpPr>
            <a:stCxn id="4" idx="2"/>
            <a:endCxn id="9" idx="0"/>
          </p:cNvCxnSpPr>
          <p:nvPr/>
        </p:nvCxnSpPr>
        <p:spPr>
          <a:xfrm>
            <a:off x="6133672" y="2493005"/>
            <a:ext cx="4849745" cy="800297"/>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05145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General Principles</a:t>
            </a:r>
          </a:p>
        </p:txBody>
      </p:sp>
      <p:sp>
        <p:nvSpPr>
          <p:cNvPr id="3" name="Content Placeholder 2"/>
          <p:cNvSpPr>
            <a:spLocks noGrp="1"/>
          </p:cNvSpPr>
          <p:nvPr>
            <p:ph idx="1"/>
          </p:nvPr>
        </p:nvSpPr>
        <p:spPr>
          <a:xfrm>
            <a:off x="1097280" y="1845733"/>
            <a:ext cx="10058400" cy="4482495"/>
          </a:xfrm>
        </p:spPr>
        <p:txBody>
          <a:bodyPr>
            <a:normAutofit/>
          </a:bodyPr>
          <a:lstStyle/>
          <a:p>
            <a:pPr marL="0" indent="0">
              <a:buNone/>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a:buFont typeface="Courier New" panose="02070309020205020404" pitchFamily="49" charset="0"/>
              <a:buChar char="o"/>
            </a:pPr>
            <a:endParaRPr lang="en-GB" sz="2400" dirty="0">
              <a:solidFill>
                <a:schemeClr val="tx1"/>
              </a:solidFill>
            </a:endParaRPr>
          </a:p>
          <a:p>
            <a:pPr marL="0" indent="0">
              <a:buNone/>
            </a:pPr>
            <a:endParaRPr lang="en-GB" dirty="0"/>
          </a:p>
        </p:txBody>
      </p:sp>
      <p:sp>
        <p:nvSpPr>
          <p:cNvPr id="4" name="Rectangle 2">
            <a:extLst>
              <a:ext uri="{FF2B5EF4-FFF2-40B4-BE49-F238E27FC236}">
                <a16:creationId xmlns:a16="http://schemas.microsoft.com/office/drawing/2014/main" id="{3294A46A-0123-4001-B5A7-BF8010CEC90E}"/>
              </a:ext>
            </a:extLst>
          </p:cNvPr>
          <p:cNvSpPr txBox="1">
            <a:spLocks noChangeArrowheads="1"/>
          </p:cNvSpPr>
          <p:nvPr/>
        </p:nvSpPr>
        <p:spPr>
          <a:xfrm>
            <a:off x="2994025" y="1845733"/>
            <a:ext cx="5929313" cy="671513"/>
          </a:xfrm>
          <a:prstGeom prst="roundRect">
            <a:avLst/>
          </a:prstGeom>
          <a:gradFill rotWithShape="1">
            <a:gsLst>
              <a:gs pos="0">
                <a:srgbClr val="E5EEFF"/>
              </a:gs>
              <a:gs pos="64999">
                <a:srgbClr val="BFD5FF"/>
              </a:gs>
              <a:gs pos="100000">
                <a:srgbClr val="A3C4FF"/>
              </a:gs>
            </a:gsLst>
            <a:lin ang="5400000" scaled="1"/>
          </a:gradFill>
          <a:ln cap="flat">
            <a:noFill/>
          </a:ln>
          <a:effectLst/>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b="1" dirty="0">
                <a:latin typeface="Tahoma" pitchFamily="34" charset="0"/>
                <a:ea typeface="Tahoma" pitchFamily="34" charset="0"/>
                <a:cs typeface="Tahoma" pitchFamily="34" charset="0"/>
              </a:rPr>
              <a:t>General </a:t>
            </a:r>
            <a:r>
              <a:rPr kumimoji="0" lang="en-US" sz="1800" b="1" i="0" u="none" strike="noStrike" kern="1200" cap="none" spc="0" normalizeH="0" baseline="0" dirty="0">
                <a:ln>
                  <a:noFill/>
                </a:ln>
                <a:solidFill>
                  <a:schemeClr val="tx1"/>
                </a:solidFill>
                <a:effectLst/>
                <a:uLnTx/>
                <a:uFillTx/>
                <a:latin typeface="Tahoma" pitchFamily="34" charset="0"/>
                <a:ea typeface="Tahoma" pitchFamily="34" charset="0"/>
                <a:cs typeface="Tahoma" pitchFamily="34" charset="0"/>
              </a:rPr>
              <a:t>Principles</a:t>
            </a:r>
            <a:r>
              <a:rPr kumimoji="0" lang="fr-FR" sz="1800" b="1" i="0" u="none" strike="noStrike" kern="1200" cap="none" spc="0" normalizeH="0" baseline="0" dirty="0">
                <a:ln>
                  <a:noFill/>
                </a:ln>
                <a:solidFill>
                  <a:schemeClr val="tx1"/>
                </a:solidFill>
                <a:effectLst/>
                <a:uLnTx/>
                <a:uFillTx/>
                <a:latin typeface="Tahoma" pitchFamily="34" charset="0"/>
                <a:ea typeface="Tahoma" pitchFamily="34" charset="0"/>
                <a:cs typeface="Tahoma" pitchFamily="34" charset="0"/>
              </a:rPr>
              <a:t> of </a:t>
            </a:r>
            <a:r>
              <a:rPr kumimoji="0" lang="en-US" sz="1800" b="1" i="0" u="none" strike="noStrike" kern="1200" cap="none" spc="0" normalizeH="0" baseline="0" dirty="0">
                <a:ln>
                  <a:noFill/>
                </a:ln>
                <a:solidFill>
                  <a:schemeClr val="tx1"/>
                </a:solidFill>
                <a:effectLst/>
                <a:uLnTx/>
                <a:uFillTx/>
                <a:latin typeface="Tahoma" pitchFamily="34" charset="0"/>
                <a:ea typeface="Tahoma" pitchFamily="34" charset="0"/>
                <a:cs typeface="Tahoma" pitchFamily="34" charset="0"/>
              </a:rPr>
              <a:t>Islamic</a:t>
            </a:r>
            <a:r>
              <a:rPr kumimoji="0" lang="fr-FR" sz="1800" b="1" i="0" u="none" strike="noStrike" kern="1200" cap="none" spc="0" normalizeH="0" baseline="0" dirty="0">
                <a:ln>
                  <a:noFill/>
                </a:ln>
                <a:solidFill>
                  <a:schemeClr val="tx1"/>
                </a:solidFill>
                <a:effectLst/>
                <a:uLnTx/>
                <a:uFillTx/>
                <a:latin typeface="Tahoma" pitchFamily="34" charset="0"/>
                <a:ea typeface="Tahoma" pitchFamily="34" charset="0"/>
                <a:cs typeface="Tahoma" pitchFamily="34" charset="0"/>
              </a:rPr>
              <a:t> Micro</a:t>
            </a:r>
            <a:r>
              <a:rPr lang="fr-FR" b="1" baseline="0" dirty="0">
                <a:latin typeface="Tahoma" pitchFamily="34" charset="0"/>
                <a:ea typeface="Tahoma" pitchFamily="34" charset="0"/>
                <a:cs typeface="Tahoma" pitchFamily="34" charset="0"/>
              </a:rPr>
              <a:t>f</a:t>
            </a:r>
            <a:r>
              <a:rPr kumimoji="0" lang="fr-FR" sz="1800" b="1" i="0" u="none" strike="noStrike" kern="1200" cap="none" spc="0" normalizeH="0" dirty="0">
                <a:ln>
                  <a:noFill/>
                </a:ln>
                <a:solidFill>
                  <a:schemeClr val="tx1"/>
                </a:solidFill>
                <a:effectLst/>
                <a:uLnTx/>
                <a:uFillTx/>
                <a:latin typeface="Tahoma" pitchFamily="34" charset="0"/>
                <a:ea typeface="Tahoma" pitchFamily="34" charset="0"/>
                <a:cs typeface="Tahoma" pitchFamily="34" charset="0"/>
              </a:rPr>
              <a:t>inance</a:t>
            </a:r>
            <a:endParaRPr kumimoji="0" lang="fr-FR" sz="1800" b="1" i="0" u="none" strike="noStrike" kern="1200" cap="none" spc="0" normalizeH="0" baseline="0" dirty="0">
              <a:ln>
                <a:noFill/>
              </a:ln>
              <a:solidFill>
                <a:schemeClr val="tx1"/>
              </a:solidFill>
              <a:effectLst/>
              <a:uLnTx/>
              <a:uFillTx/>
              <a:latin typeface="Tahoma" pitchFamily="34" charset="0"/>
              <a:ea typeface="Tahoma" pitchFamily="34" charset="0"/>
              <a:cs typeface="Tahoma" pitchFamily="34" charset="0"/>
            </a:endParaRPr>
          </a:p>
        </p:txBody>
      </p:sp>
      <p:grpSp>
        <p:nvGrpSpPr>
          <p:cNvPr id="5" name="Groupe 23">
            <a:extLst>
              <a:ext uri="{FF2B5EF4-FFF2-40B4-BE49-F238E27FC236}">
                <a16:creationId xmlns:a16="http://schemas.microsoft.com/office/drawing/2014/main" id="{6DC9FD78-B5EF-4AB9-832E-662ECF620B47}"/>
              </a:ext>
            </a:extLst>
          </p:cNvPr>
          <p:cNvGrpSpPr/>
          <p:nvPr/>
        </p:nvGrpSpPr>
        <p:grpSpPr>
          <a:xfrm>
            <a:off x="2994025" y="1972194"/>
            <a:ext cx="6096000" cy="1809750"/>
            <a:chOff x="1463675" y="2362200"/>
            <a:chExt cx="6096000" cy="1809750"/>
          </a:xfrm>
        </p:grpSpPr>
        <p:sp>
          <p:nvSpPr>
            <p:cNvPr id="6" name="Line 4">
              <a:extLst>
                <a:ext uri="{FF2B5EF4-FFF2-40B4-BE49-F238E27FC236}">
                  <a16:creationId xmlns:a16="http://schemas.microsoft.com/office/drawing/2014/main" id="{DF6B3A46-7B54-47AC-8879-56D5EB0EFA08}"/>
                </a:ext>
              </a:extLst>
            </p:cNvPr>
            <p:cNvSpPr>
              <a:spLocks noChangeShapeType="1"/>
            </p:cNvSpPr>
            <p:nvPr/>
          </p:nvSpPr>
          <p:spPr bwMode="auto">
            <a:xfrm>
              <a:off x="1463675" y="3790950"/>
              <a:ext cx="6096000" cy="0"/>
            </a:xfrm>
            <a:prstGeom prst="line">
              <a:avLst/>
            </a:prstGeom>
            <a:noFill/>
            <a:ln w="9525">
              <a:solidFill>
                <a:srgbClr val="4A7EBB"/>
              </a:solidFill>
              <a:round/>
              <a:headEnd type="none" w="sm" len="sm"/>
              <a:tailEnd type="none" w="sm" len="sm"/>
            </a:ln>
            <a:effectLst>
              <a:outerShdw blurRad="63500" dist="20000" dir="5400000" rotWithShape="0">
                <a:srgbClr val="000000">
                  <a:alpha val="37999"/>
                </a:srgbClr>
              </a:outerShdw>
            </a:effectLst>
          </p:spPr>
          <p:txBody>
            <a:bodyPr wrap="none"/>
            <a:lstStyle/>
            <a:p>
              <a:pPr>
                <a:defRPr/>
              </a:pPr>
              <a:endParaRPr lang="en-US">
                <a:latin typeface="Arial" pitchFamily="-65" charset="0"/>
                <a:ea typeface="Arial" pitchFamily="-65" charset="0"/>
                <a:cs typeface="Arial" pitchFamily="-65" charset="0"/>
              </a:endParaRPr>
            </a:p>
          </p:txBody>
        </p:sp>
        <p:grpSp>
          <p:nvGrpSpPr>
            <p:cNvPr id="7" name="Groupe 22">
              <a:extLst>
                <a:ext uri="{FF2B5EF4-FFF2-40B4-BE49-F238E27FC236}">
                  <a16:creationId xmlns:a16="http://schemas.microsoft.com/office/drawing/2014/main" id="{8E0C17C3-589B-4325-8C04-1838FC8C71D2}"/>
                </a:ext>
              </a:extLst>
            </p:cNvPr>
            <p:cNvGrpSpPr/>
            <p:nvPr/>
          </p:nvGrpSpPr>
          <p:grpSpPr>
            <a:xfrm>
              <a:off x="1463675" y="2362200"/>
              <a:ext cx="6096000" cy="1809750"/>
              <a:chOff x="1463675" y="2362200"/>
              <a:chExt cx="6096000" cy="1809750"/>
            </a:xfrm>
          </p:grpSpPr>
          <p:sp>
            <p:nvSpPr>
              <p:cNvPr id="8" name="Line 3">
                <a:extLst>
                  <a:ext uri="{FF2B5EF4-FFF2-40B4-BE49-F238E27FC236}">
                    <a16:creationId xmlns:a16="http://schemas.microsoft.com/office/drawing/2014/main" id="{ABA28A6D-8684-4BD2-8483-A4E1814D8C88}"/>
                  </a:ext>
                </a:extLst>
              </p:cNvPr>
              <p:cNvSpPr>
                <a:spLocks noChangeShapeType="1"/>
              </p:cNvSpPr>
              <p:nvPr/>
            </p:nvSpPr>
            <p:spPr bwMode="auto">
              <a:xfrm>
                <a:off x="4419600" y="2362200"/>
                <a:ext cx="15875" cy="1793875"/>
              </a:xfrm>
              <a:prstGeom prst="line">
                <a:avLst/>
              </a:prstGeom>
              <a:noFill/>
              <a:ln w="9525">
                <a:solidFill>
                  <a:srgbClr val="FF0000"/>
                </a:solidFill>
                <a:round/>
                <a:headEnd type="none" w="sm" len="sm"/>
                <a:tailEnd type="none" w="sm" len="sm"/>
              </a:ln>
              <a:effectLst>
                <a:outerShdw blurRad="63500" dist="20000" dir="5400000" rotWithShape="0">
                  <a:srgbClr val="000000">
                    <a:alpha val="37999"/>
                  </a:srgbClr>
                </a:outerShdw>
              </a:effectLst>
            </p:spPr>
            <p:txBody>
              <a:bodyPr wrap="none"/>
              <a:lstStyle/>
              <a:p>
                <a:pPr>
                  <a:defRPr/>
                </a:pPr>
                <a:endParaRPr lang="en-US">
                  <a:latin typeface="Arial" pitchFamily="-65" charset="0"/>
                  <a:ea typeface="Arial" pitchFamily="-65" charset="0"/>
                  <a:cs typeface="Arial" pitchFamily="-65" charset="0"/>
                </a:endParaRPr>
              </a:p>
            </p:txBody>
          </p:sp>
          <p:sp>
            <p:nvSpPr>
              <p:cNvPr id="9" name="Line 5">
                <a:extLst>
                  <a:ext uri="{FF2B5EF4-FFF2-40B4-BE49-F238E27FC236}">
                    <a16:creationId xmlns:a16="http://schemas.microsoft.com/office/drawing/2014/main" id="{64FFC548-27A3-44CF-AAEA-F67EC9E860F4}"/>
                  </a:ext>
                </a:extLst>
              </p:cNvPr>
              <p:cNvSpPr>
                <a:spLocks noChangeShapeType="1"/>
              </p:cNvSpPr>
              <p:nvPr/>
            </p:nvSpPr>
            <p:spPr bwMode="auto">
              <a:xfrm>
                <a:off x="1463675" y="3790950"/>
                <a:ext cx="0" cy="381000"/>
              </a:xfrm>
              <a:prstGeom prst="line">
                <a:avLst/>
              </a:prstGeom>
              <a:noFill/>
              <a:ln w="9525">
                <a:solidFill>
                  <a:srgbClr val="4A7EBB"/>
                </a:solidFill>
                <a:round/>
                <a:headEnd type="none" w="sm" len="sm"/>
                <a:tailEnd type="none" w="sm" len="sm"/>
              </a:ln>
              <a:effectLst>
                <a:outerShdw blurRad="63500" dist="20000" dir="5400000" rotWithShape="0">
                  <a:srgbClr val="000000">
                    <a:alpha val="37999"/>
                  </a:srgbClr>
                </a:outerShdw>
              </a:effectLst>
            </p:spPr>
            <p:txBody>
              <a:bodyPr wrap="none"/>
              <a:lstStyle/>
              <a:p>
                <a:pPr>
                  <a:defRPr/>
                </a:pPr>
                <a:endParaRPr lang="en-US">
                  <a:latin typeface="Arial" pitchFamily="-65" charset="0"/>
                  <a:ea typeface="Arial" pitchFamily="-65" charset="0"/>
                  <a:cs typeface="Arial" pitchFamily="-65" charset="0"/>
                </a:endParaRPr>
              </a:p>
            </p:txBody>
          </p:sp>
          <p:sp>
            <p:nvSpPr>
              <p:cNvPr id="10" name="Line 7">
                <a:extLst>
                  <a:ext uri="{FF2B5EF4-FFF2-40B4-BE49-F238E27FC236}">
                    <a16:creationId xmlns:a16="http://schemas.microsoft.com/office/drawing/2014/main" id="{533F43A7-920B-44AB-9000-E4E1527E3826}"/>
                  </a:ext>
                </a:extLst>
              </p:cNvPr>
              <p:cNvSpPr>
                <a:spLocks noChangeShapeType="1"/>
              </p:cNvSpPr>
              <p:nvPr/>
            </p:nvSpPr>
            <p:spPr bwMode="auto">
              <a:xfrm>
                <a:off x="7559675" y="3790950"/>
                <a:ext cx="0" cy="381000"/>
              </a:xfrm>
              <a:prstGeom prst="line">
                <a:avLst/>
              </a:prstGeom>
              <a:noFill/>
              <a:ln w="9525">
                <a:solidFill>
                  <a:srgbClr val="4A7EBB"/>
                </a:solidFill>
                <a:round/>
                <a:headEnd type="none" w="sm" len="sm"/>
                <a:tailEnd type="none" w="sm" len="sm"/>
              </a:ln>
              <a:effectLst>
                <a:outerShdw blurRad="63500" dist="20000" dir="5400000" rotWithShape="0">
                  <a:srgbClr val="000000">
                    <a:alpha val="37999"/>
                  </a:srgbClr>
                </a:outerShdw>
              </a:effectLst>
            </p:spPr>
            <p:txBody>
              <a:bodyPr wrap="none"/>
              <a:lstStyle/>
              <a:p>
                <a:pPr>
                  <a:defRPr/>
                </a:pPr>
                <a:endParaRPr lang="en-US">
                  <a:latin typeface="Arial" pitchFamily="-65" charset="0"/>
                  <a:ea typeface="Arial" pitchFamily="-65" charset="0"/>
                  <a:cs typeface="Arial" pitchFamily="-65" charset="0"/>
                </a:endParaRPr>
              </a:p>
            </p:txBody>
          </p:sp>
        </p:grpSp>
      </p:grpSp>
      <p:sp>
        <p:nvSpPr>
          <p:cNvPr id="12" name="Text Box 14">
            <a:extLst>
              <a:ext uri="{FF2B5EF4-FFF2-40B4-BE49-F238E27FC236}">
                <a16:creationId xmlns:a16="http://schemas.microsoft.com/office/drawing/2014/main" id="{A81CB986-5BEE-47C6-BCA0-7DFE668E8F1D}"/>
              </a:ext>
            </a:extLst>
          </p:cNvPr>
          <p:cNvSpPr txBox="1">
            <a:spLocks noChangeArrowheads="1"/>
          </p:cNvSpPr>
          <p:nvPr/>
        </p:nvSpPr>
        <p:spPr bwMode="auto">
          <a:xfrm>
            <a:off x="7726825" y="3798050"/>
            <a:ext cx="2794000" cy="408623"/>
          </a:xfrm>
          <a:prstGeom prst="roundRect">
            <a:avLst/>
          </a:prstGeom>
          <a:ln>
            <a:noFill/>
            <a:headEnd type="none" w="sm" len="sm"/>
            <a:tailEnd type="none" w="sm" len="sm"/>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a:spAutoFit/>
          </a:bodyPr>
          <a:lstStyle/>
          <a:p>
            <a:pPr algn="ctr">
              <a:defRPr/>
            </a:pPr>
            <a:r>
              <a:rPr kumimoji="1" lang="en-US" b="1" dirty="0">
                <a:effectLst>
                  <a:outerShdw blurRad="38100" dist="38100" dir="2700000" algn="tl">
                    <a:srgbClr val="FFFFFF"/>
                  </a:outerShdw>
                </a:effectLst>
                <a:latin typeface="Candara" pitchFamily="-65" charset="0"/>
              </a:rPr>
              <a:t>Mutual  consent</a:t>
            </a:r>
          </a:p>
        </p:txBody>
      </p:sp>
      <p:grpSp>
        <p:nvGrpSpPr>
          <p:cNvPr id="14" name="Groupe 27">
            <a:extLst>
              <a:ext uri="{FF2B5EF4-FFF2-40B4-BE49-F238E27FC236}">
                <a16:creationId xmlns:a16="http://schemas.microsoft.com/office/drawing/2014/main" id="{C62B09D7-E765-46BB-89DA-32BF00BCB1C8}"/>
              </a:ext>
            </a:extLst>
          </p:cNvPr>
          <p:cNvGrpSpPr/>
          <p:nvPr/>
        </p:nvGrpSpPr>
        <p:grpSpPr>
          <a:xfrm>
            <a:off x="3207067" y="4557351"/>
            <a:ext cx="5838825" cy="533400"/>
            <a:chOff x="1590675" y="5181600"/>
            <a:chExt cx="5838825" cy="533400"/>
          </a:xfrm>
        </p:grpSpPr>
        <p:sp>
          <p:nvSpPr>
            <p:cNvPr id="15" name="Line 21">
              <a:extLst>
                <a:ext uri="{FF2B5EF4-FFF2-40B4-BE49-F238E27FC236}">
                  <a16:creationId xmlns:a16="http://schemas.microsoft.com/office/drawing/2014/main" id="{2E703F78-4AA2-4126-8C69-8E027FB6C196}"/>
                </a:ext>
              </a:extLst>
            </p:cNvPr>
            <p:cNvSpPr>
              <a:spLocks noChangeShapeType="1"/>
            </p:cNvSpPr>
            <p:nvPr/>
          </p:nvSpPr>
          <p:spPr bwMode="auto">
            <a:xfrm>
              <a:off x="1590675" y="5410200"/>
              <a:ext cx="0" cy="304800"/>
            </a:xfrm>
            <a:prstGeom prst="line">
              <a:avLst/>
            </a:prstGeom>
            <a:noFill/>
            <a:ln w="9525">
              <a:solidFill>
                <a:srgbClr val="BE4B48"/>
              </a:solidFill>
              <a:round/>
              <a:headEnd type="none" w="sm" len="sm"/>
              <a:tailEnd type="none" w="sm" len="sm"/>
            </a:ln>
            <a:effectLst>
              <a:outerShdw blurRad="63500" dist="20000" dir="5400000" rotWithShape="0">
                <a:srgbClr val="000000">
                  <a:alpha val="37999"/>
                </a:srgbClr>
              </a:outerShdw>
            </a:effectLst>
          </p:spPr>
          <p:txBody>
            <a:bodyPr wrap="none"/>
            <a:lstStyle/>
            <a:p>
              <a:pPr>
                <a:defRPr/>
              </a:pPr>
              <a:endParaRPr lang="en-US">
                <a:latin typeface="Arial" pitchFamily="-65" charset="0"/>
                <a:ea typeface="Arial" pitchFamily="-65" charset="0"/>
                <a:cs typeface="Arial" pitchFamily="-65" charset="0"/>
              </a:endParaRPr>
            </a:p>
          </p:txBody>
        </p:sp>
        <p:grpSp>
          <p:nvGrpSpPr>
            <p:cNvPr id="16" name="Groupe 26">
              <a:extLst>
                <a:ext uri="{FF2B5EF4-FFF2-40B4-BE49-F238E27FC236}">
                  <a16:creationId xmlns:a16="http://schemas.microsoft.com/office/drawing/2014/main" id="{F95FA7B8-84BE-4178-B54B-0DC00F8FF88C}"/>
                </a:ext>
              </a:extLst>
            </p:cNvPr>
            <p:cNvGrpSpPr/>
            <p:nvPr/>
          </p:nvGrpSpPr>
          <p:grpSpPr>
            <a:xfrm>
              <a:off x="1590675" y="5181600"/>
              <a:ext cx="5838825" cy="533400"/>
              <a:chOff x="1590675" y="5181600"/>
              <a:chExt cx="5838825" cy="533400"/>
            </a:xfrm>
          </p:grpSpPr>
          <p:sp>
            <p:nvSpPr>
              <p:cNvPr id="17" name="Line 9">
                <a:extLst>
                  <a:ext uri="{FF2B5EF4-FFF2-40B4-BE49-F238E27FC236}">
                    <a16:creationId xmlns:a16="http://schemas.microsoft.com/office/drawing/2014/main" id="{F4AB7D6E-DF07-459E-AD57-4B4DE0E5782F}"/>
                  </a:ext>
                </a:extLst>
              </p:cNvPr>
              <p:cNvSpPr>
                <a:spLocks noChangeShapeType="1"/>
              </p:cNvSpPr>
              <p:nvPr/>
            </p:nvSpPr>
            <p:spPr bwMode="auto">
              <a:xfrm>
                <a:off x="4419600" y="5181600"/>
                <a:ext cx="9525" cy="284163"/>
              </a:xfrm>
              <a:prstGeom prst="line">
                <a:avLst/>
              </a:prstGeom>
              <a:noFill/>
              <a:ln w="9525">
                <a:solidFill>
                  <a:srgbClr val="FF0000"/>
                </a:solidFill>
                <a:round/>
                <a:headEnd type="none" w="sm" len="sm"/>
                <a:tailEnd type="none" w="sm" len="sm"/>
              </a:ln>
              <a:effectLst>
                <a:outerShdw blurRad="63500" dist="20000" dir="5400000" rotWithShape="0">
                  <a:srgbClr val="000000">
                    <a:alpha val="37999"/>
                  </a:srgbClr>
                </a:outerShdw>
              </a:effectLst>
            </p:spPr>
            <p:txBody>
              <a:bodyPr wrap="none"/>
              <a:lstStyle/>
              <a:p>
                <a:pPr>
                  <a:defRPr/>
                </a:pPr>
                <a:endParaRPr lang="en-US">
                  <a:latin typeface="Arial" pitchFamily="-65" charset="0"/>
                  <a:ea typeface="Arial" pitchFamily="-65" charset="0"/>
                  <a:cs typeface="Arial" pitchFamily="-65" charset="0"/>
                </a:endParaRPr>
              </a:p>
            </p:txBody>
          </p:sp>
          <p:grpSp>
            <p:nvGrpSpPr>
              <p:cNvPr id="18" name="Groupe 24">
                <a:extLst>
                  <a:ext uri="{FF2B5EF4-FFF2-40B4-BE49-F238E27FC236}">
                    <a16:creationId xmlns:a16="http://schemas.microsoft.com/office/drawing/2014/main" id="{30514AA4-C874-4415-B62B-62E92062D01E}"/>
                  </a:ext>
                </a:extLst>
              </p:cNvPr>
              <p:cNvGrpSpPr/>
              <p:nvPr/>
            </p:nvGrpSpPr>
            <p:grpSpPr>
              <a:xfrm>
                <a:off x="1590675" y="5410200"/>
                <a:ext cx="5838825" cy="304800"/>
                <a:chOff x="1590675" y="5410200"/>
                <a:chExt cx="5838825" cy="304800"/>
              </a:xfrm>
            </p:grpSpPr>
            <p:sp>
              <p:nvSpPr>
                <p:cNvPr id="19" name="Line 10">
                  <a:extLst>
                    <a:ext uri="{FF2B5EF4-FFF2-40B4-BE49-F238E27FC236}">
                      <a16:creationId xmlns:a16="http://schemas.microsoft.com/office/drawing/2014/main" id="{6D5AD80C-774A-4905-97AF-D4D3A1740529}"/>
                    </a:ext>
                  </a:extLst>
                </p:cNvPr>
                <p:cNvSpPr>
                  <a:spLocks noChangeShapeType="1"/>
                </p:cNvSpPr>
                <p:nvPr/>
              </p:nvSpPr>
              <p:spPr bwMode="auto">
                <a:xfrm>
                  <a:off x="1590675" y="5410200"/>
                  <a:ext cx="5838825" cy="46038"/>
                </a:xfrm>
                <a:prstGeom prst="line">
                  <a:avLst/>
                </a:prstGeom>
                <a:noFill/>
                <a:ln w="9525">
                  <a:solidFill>
                    <a:srgbClr val="BE4B48"/>
                  </a:solidFill>
                  <a:round/>
                  <a:headEnd type="none" w="sm" len="sm"/>
                  <a:tailEnd type="none" w="sm" len="sm"/>
                </a:ln>
                <a:effectLst>
                  <a:outerShdw blurRad="63500" dist="20000" dir="5400000" rotWithShape="0">
                    <a:srgbClr val="000000">
                      <a:alpha val="37999"/>
                    </a:srgbClr>
                  </a:outerShdw>
                </a:effectLst>
              </p:spPr>
              <p:txBody>
                <a:bodyPr wrap="none"/>
                <a:lstStyle/>
                <a:p>
                  <a:pPr>
                    <a:defRPr/>
                  </a:pPr>
                  <a:endParaRPr lang="en-US">
                    <a:latin typeface="Arial" pitchFamily="-65" charset="0"/>
                    <a:ea typeface="Arial" pitchFamily="-65" charset="0"/>
                    <a:cs typeface="Arial" pitchFamily="-65" charset="0"/>
                  </a:endParaRPr>
                </a:p>
              </p:txBody>
            </p:sp>
            <p:sp>
              <p:nvSpPr>
                <p:cNvPr id="20" name="Line 13">
                  <a:extLst>
                    <a:ext uri="{FF2B5EF4-FFF2-40B4-BE49-F238E27FC236}">
                      <a16:creationId xmlns:a16="http://schemas.microsoft.com/office/drawing/2014/main" id="{CD7827AC-C945-42D4-88C4-05EB624CE03F}"/>
                    </a:ext>
                  </a:extLst>
                </p:cNvPr>
                <p:cNvSpPr>
                  <a:spLocks noChangeShapeType="1"/>
                </p:cNvSpPr>
                <p:nvPr/>
              </p:nvSpPr>
              <p:spPr bwMode="auto">
                <a:xfrm>
                  <a:off x="4943475" y="5410200"/>
                  <a:ext cx="0" cy="304800"/>
                </a:xfrm>
                <a:prstGeom prst="line">
                  <a:avLst/>
                </a:prstGeom>
                <a:noFill/>
                <a:ln w="9525">
                  <a:solidFill>
                    <a:srgbClr val="BE4B48"/>
                  </a:solidFill>
                  <a:round/>
                  <a:headEnd type="none" w="sm" len="sm"/>
                  <a:tailEnd type="none" w="sm" len="sm"/>
                </a:ln>
                <a:effectLst>
                  <a:outerShdw blurRad="63500" dist="20000" dir="5400000" rotWithShape="0">
                    <a:srgbClr val="000000">
                      <a:alpha val="37999"/>
                    </a:srgbClr>
                  </a:outerShdw>
                </a:effectLst>
              </p:spPr>
              <p:txBody>
                <a:bodyPr wrap="none"/>
                <a:lstStyle/>
                <a:p>
                  <a:pPr>
                    <a:defRPr/>
                  </a:pPr>
                  <a:endParaRPr lang="en-US">
                    <a:latin typeface="Arial" pitchFamily="-65" charset="0"/>
                    <a:ea typeface="Arial" pitchFamily="-65" charset="0"/>
                    <a:cs typeface="Arial" pitchFamily="-65" charset="0"/>
                  </a:endParaRPr>
                </a:p>
              </p:txBody>
            </p:sp>
            <p:sp>
              <p:nvSpPr>
                <p:cNvPr id="21" name="Line 27">
                  <a:extLst>
                    <a:ext uri="{FF2B5EF4-FFF2-40B4-BE49-F238E27FC236}">
                      <a16:creationId xmlns:a16="http://schemas.microsoft.com/office/drawing/2014/main" id="{65E25CC6-ECF9-40F4-A7EA-C192D72FF4D7}"/>
                    </a:ext>
                  </a:extLst>
                </p:cNvPr>
                <p:cNvSpPr>
                  <a:spLocks noChangeShapeType="1"/>
                </p:cNvSpPr>
                <p:nvPr/>
              </p:nvSpPr>
              <p:spPr bwMode="auto">
                <a:xfrm>
                  <a:off x="7381875" y="5410200"/>
                  <a:ext cx="0" cy="304800"/>
                </a:xfrm>
                <a:prstGeom prst="line">
                  <a:avLst/>
                </a:prstGeom>
                <a:noFill/>
                <a:ln w="9525">
                  <a:solidFill>
                    <a:srgbClr val="BE4B48"/>
                  </a:solidFill>
                  <a:round/>
                  <a:headEnd/>
                  <a:tailEnd/>
                </a:ln>
                <a:effectLst>
                  <a:outerShdw blurRad="63500" dist="20000" dir="5400000" rotWithShape="0">
                    <a:srgbClr val="000000">
                      <a:alpha val="37999"/>
                    </a:srgbClr>
                  </a:outerShdw>
                </a:effectLst>
              </p:spPr>
              <p:txBody>
                <a:bodyPr/>
                <a:lstStyle/>
                <a:p>
                  <a:pPr>
                    <a:defRPr/>
                  </a:pPr>
                  <a:endParaRPr lang="en-US">
                    <a:latin typeface="Arial" pitchFamily="-65" charset="0"/>
                    <a:ea typeface="Arial" pitchFamily="-65" charset="0"/>
                    <a:cs typeface="Arial" pitchFamily="-65" charset="0"/>
                  </a:endParaRPr>
                </a:p>
              </p:txBody>
            </p:sp>
            <p:sp>
              <p:nvSpPr>
                <p:cNvPr id="22" name="Line 29">
                  <a:extLst>
                    <a:ext uri="{FF2B5EF4-FFF2-40B4-BE49-F238E27FC236}">
                      <a16:creationId xmlns:a16="http://schemas.microsoft.com/office/drawing/2014/main" id="{5341BBCE-3EB4-4D25-A420-E6B35ECB782E}"/>
                    </a:ext>
                  </a:extLst>
                </p:cNvPr>
                <p:cNvSpPr>
                  <a:spLocks noChangeShapeType="1"/>
                </p:cNvSpPr>
                <p:nvPr/>
              </p:nvSpPr>
              <p:spPr bwMode="auto">
                <a:xfrm>
                  <a:off x="3190875" y="5410200"/>
                  <a:ext cx="0" cy="304800"/>
                </a:xfrm>
                <a:prstGeom prst="line">
                  <a:avLst/>
                </a:prstGeom>
                <a:noFill/>
                <a:ln w="9525">
                  <a:solidFill>
                    <a:srgbClr val="BE4B48"/>
                  </a:solidFill>
                  <a:round/>
                  <a:headEnd/>
                  <a:tailEnd/>
                </a:ln>
                <a:effectLst>
                  <a:outerShdw blurRad="63500" dist="20000" dir="5400000" rotWithShape="0">
                    <a:srgbClr val="000000">
                      <a:alpha val="37999"/>
                    </a:srgbClr>
                  </a:outerShdw>
                </a:effectLst>
              </p:spPr>
              <p:txBody>
                <a:bodyPr/>
                <a:lstStyle/>
                <a:p>
                  <a:pPr>
                    <a:defRPr/>
                  </a:pPr>
                  <a:endParaRPr lang="en-US">
                    <a:latin typeface="Arial" pitchFamily="-65" charset="0"/>
                    <a:ea typeface="Arial" pitchFamily="-65" charset="0"/>
                    <a:cs typeface="Arial" pitchFamily="-65" charset="0"/>
                  </a:endParaRPr>
                </a:p>
              </p:txBody>
            </p:sp>
          </p:grpSp>
        </p:grpSp>
      </p:grpSp>
      <p:sp>
        <p:nvSpPr>
          <p:cNvPr id="23" name="Text Box 11">
            <a:extLst>
              <a:ext uri="{FF2B5EF4-FFF2-40B4-BE49-F238E27FC236}">
                <a16:creationId xmlns:a16="http://schemas.microsoft.com/office/drawing/2014/main" id="{C057D69C-150D-4817-A54C-5AB99A620D97}"/>
              </a:ext>
            </a:extLst>
          </p:cNvPr>
          <p:cNvSpPr txBox="1">
            <a:spLocks noChangeArrowheads="1"/>
          </p:cNvSpPr>
          <p:nvPr/>
        </p:nvSpPr>
        <p:spPr bwMode="auto">
          <a:xfrm>
            <a:off x="2116464" y="5086269"/>
            <a:ext cx="1717692" cy="408623"/>
          </a:xfrm>
          <a:prstGeom prst="roundRect">
            <a:avLst/>
          </a:prstGeom>
          <a:gradFill rotWithShape="1">
            <a:gsLst>
              <a:gs pos="0">
                <a:srgbClr val="FFA2A1"/>
              </a:gs>
              <a:gs pos="35001">
                <a:srgbClr val="FFBEBD"/>
              </a:gs>
              <a:gs pos="100000">
                <a:srgbClr val="FFE5E5"/>
              </a:gs>
            </a:gsLst>
            <a:lin ang="16200000" scaled="1"/>
          </a:gradFill>
          <a:ln w="9525">
            <a:noFill/>
            <a:miter lim="800000"/>
            <a:headEnd type="none" w="sm" len="sm"/>
            <a:tailEnd type="none" w="sm" len="sm"/>
          </a:ln>
          <a:effectLst/>
          <a:scene3d>
            <a:camera prst="orthographicFront">
              <a:rot lat="0" lon="0" rev="0"/>
            </a:camera>
            <a:lightRig rig="contrasting" dir="t">
              <a:rot lat="0" lon="0" rev="7800000"/>
            </a:lightRig>
          </a:scene3d>
          <a:sp3d>
            <a:bevelT w="139700" h="139700"/>
          </a:sp3d>
        </p:spPr>
        <p:txBody>
          <a:bodyPr wrap="square">
            <a:spAutoFit/>
          </a:bodyPr>
          <a:lstStyle/>
          <a:p>
            <a:pPr algn="ctr">
              <a:defRPr/>
            </a:pPr>
            <a:r>
              <a:rPr kumimoji="1" lang="en-GB" b="1" dirty="0">
                <a:effectLst>
                  <a:outerShdw blurRad="38100" dist="38100" dir="2700000" algn="tl">
                    <a:srgbClr val="FFFFFF"/>
                  </a:outerShdw>
                </a:effectLst>
                <a:latin typeface="Candara" pitchFamily="-65" charset="0"/>
              </a:rPr>
              <a:t>Riba/Interest</a:t>
            </a:r>
          </a:p>
        </p:txBody>
      </p:sp>
      <p:sp>
        <p:nvSpPr>
          <p:cNvPr id="25" name="Rectangle 30">
            <a:extLst>
              <a:ext uri="{FF2B5EF4-FFF2-40B4-BE49-F238E27FC236}">
                <a16:creationId xmlns:a16="http://schemas.microsoft.com/office/drawing/2014/main" id="{1235E994-3075-4654-9B3E-EB468F303DBA}"/>
              </a:ext>
            </a:extLst>
          </p:cNvPr>
          <p:cNvSpPr>
            <a:spLocks noChangeArrowheads="1"/>
          </p:cNvSpPr>
          <p:nvPr/>
        </p:nvSpPr>
        <p:spPr bwMode="auto">
          <a:xfrm>
            <a:off x="4025283" y="5096555"/>
            <a:ext cx="1483344" cy="589309"/>
          </a:xfrm>
          <a:prstGeom prst="roundRect">
            <a:avLst/>
          </a:prstGeom>
          <a:gradFill rotWithShape="1">
            <a:gsLst>
              <a:gs pos="0">
                <a:srgbClr val="FFA2A1"/>
              </a:gs>
              <a:gs pos="35001">
                <a:srgbClr val="FFBEBD"/>
              </a:gs>
              <a:gs pos="100000">
                <a:srgbClr val="FFE5E5"/>
              </a:gs>
            </a:gsLst>
            <a:lin ang="16200000" scaled="1"/>
          </a:gradFill>
          <a:ln w="9525">
            <a:noFill/>
            <a:miter lim="800000"/>
            <a:headEnd/>
            <a:tailEnd/>
          </a:ln>
          <a:effectLst/>
          <a:scene3d>
            <a:camera prst="orthographicFront">
              <a:rot lat="0" lon="0" rev="0"/>
            </a:camera>
            <a:lightRig rig="contrasting" dir="t">
              <a:rot lat="0" lon="0" rev="7800000"/>
            </a:lightRig>
          </a:scene3d>
          <a:sp3d>
            <a:bevelT w="139700" h="139700"/>
          </a:sp3d>
        </p:spPr>
        <p:txBody>
          <a:bodyPr wrap="none" anchor="ctr"/>
          <a:lstStyle/>
          <a:p>
            <a:pPr algn="ctr">
              <a:defRPr/>
            </a:pPr>
            <a:r>
              <a:rPr kumimoji="1" lang="en-GB" b="1" dirty="0" err="1">
                <a:effectLst>
                  <a:outerShdw blurRad="38100" dist="38100" dir="2700000" algn="tl">
                    <a:srgbClr val="FFFFFF"/>
                  </a:outerShdw>
                </a:effectLst>
                <a:latin typeface="Candara" pitchFamily="-65" charset="0"/>
              </a:rPr>
              <a:t>Gharar</a:t>
            </a:r>
            <a:r>
              <a:rPr kumimoji="1" lang="en-US" b="1" dirty="0">
                <a:effectLst>
                  <a:outerShdw blurRad="38100" dist="38100" dir="2700000" algn="tl">
                    <a:srgbClr val="FFFFFF"/>
                  </a:outerShdw>
                </a:effectLst>
                <a:latin typeface="Candara" pitchFamily="-65" charset="0"/>
              </a:rPr>
              <a:t>/</a:t>
            </a:r>
          </a:p>
          <a:p>
            <a:pPr algn="ctr">
              <a:defRPr/>
            </a:pPr>
            <a:r>
              <a:rPr kumimoji="1" lang="en-US" b="1" dirty="0">
                <a:effectLst>
                  <a:outerShdw blurRad="38100" dist="38100" dir="2700000" algn="tl">
                    <a:srgbClr val="FFFFFF"/>
                  </a:outerShdw>
                </a:effectLst>
                <a:latin typeface="Candara" pitchFamily="-65" charset="0"/>
              </a:rPr>
              <a:t>Uncertainties</a:t>
            </a:r>
            <a:endParaRPr kumimoji="1" lang="en-GB" b="1" dirty="0">
              <a:effectLst>
                <a:outerShdw blurRad="38100" dist="38100" dir="2700000" algn="tl">
                  <a:srgbClr val="FFFFFF"/>
                </a:outerShdw>
              </a:effectLst>
              <a:latin typeface="Candara" pitchFamily="-65" charset="0"/>
            </a:endParaRPr>
          </a:p>
        </p:txBody>
      </p:sp>
      <p:sp>
        <p:nvSpPr>
          <p:cNvPr id="26" name="Text Box 12">
            <a:extLst>
              <a:ext uri="{FF2B5EF4-FFF2-40B4-BE49-F238E27FC236}">
                <a16:creationId xmlns:a16="http://schemas.microsoft.com/office/drawing/2014/main" id="{1B9E11C8-02AF-4720-9C7E-78B3D3C21504}"/>
              </a:ext>
            </a:extLst>
          </p:cNvPr>
          <p:cNvSpPr txBox="1">
            <a:spLocks noChangeArrowheads="1"/>
          </p:cNvSpPr>
          <p:nvPr/>
        </p:nvSpPr>
        <p:spPr bwMode="auto">
          <a:xfrm>
            <a:off x="5740067" y="5096555"/>
            <a:ext cx="1925649" cy="408623"/>
          </a:xfrm>
          <a:prstGeom prst="roundRect">
            <a:avLst/>
          </a:prstGeom>
          <a:gradFill rotWithShape="1">
            <a:gsLst>
              <a:gs pos="0">
                <a:srgbClr val="FFA2A1"/>
              </a:gs>
              <a:gs pos="35001">
                <a:srgbClr val="FFBEBD"/>
              </a:gs>
              <a:gs pos="100000">
                <a:srgbClr val="FFE5E5"/>
              </a:gs>
            </a:gsLst>
            <a:lin ang="16200000" scaled="1"/>
          </a:gradFill>
          <a:ln w="9525">
            <a:noFill/>
            <a:miter lim="800000"/>
            <a:headEnd type="none" w="sm" len="sm"/>
            <a:tailEnd type="none" w="sm" len="sm"/>
          </a:ln>
          <a:effectLst/>
          <a:scene3d>
            <a:camera prst="orthographicFront">
              <a:rot lat="0" lon="0" rev="0"/>
            </a:camera>
            <a:lightRig rig="contrasting" dir="t">
              <a:rot lat="0" lon="0" rev="7800000"/>
            </a:lightRig>
          </a:scene3d>
          <a:sp3d>
            <a:bevelT w="139700" h="139700"/>
          </a:sp3d>
        </p:spPr>
        <p:txBody>
          <a:bodyPr wrap="square">
            <a:spAutoFit/>
          </a:bodyPr>
          <a:lstStyle/>
          <a:p>
            <a:pPr algn="ctr">
              <a:defRPr/>
            </a:pPr>
            <a:r>
              <a:rPr kumimoji="1" lang="en-GB" b="1" dirty="0" err="1">
                <a:effectLst>
                  <a:outerShdw blurRad="38100" dist="38100" dir="2700000" algn="tl">
                    <a:srgbClr val="FFFFFF"/>
                  </a:outerShdw>
                </a:effectLst>
                <a:latin typeface="Candara" pitchFamily="-65" charset="0"/>
              </a:rPr>
              <a:t>Maysir</a:t>
            </a:r>
            <a:r>
              <a:rPr kumimoji="1" lang="en-GB" b="1" dirty="0">
                <a:effectLst>
                  <a:outerShdw blurRad="38100" dist="38100" dir="2700000" algn="tl">
                    <a:srgbClr val="FFFFFF"/>
                  </a:outerShdw>
                </a:effectLst>
                <a:latin typeface="Candara" pitchFamily="-65" charset="0"/>
              </a:rPr>
              <a:t>/Gambling</a:t>
            </a:r>
          </a:p>
        </p:txBody>
      </p:sp>
      <p:sp>
        <p:nvSpPr>
          <p:cNvPr id="27" name="Rectangle 28">
            <a:extLst>
              <a:ext uri="{FF2B5EF4-FFF2-40B4-BE49-F238E27FC236}">
                <a16:creationId xmlns:a16="http://schemas.microsoft.com/office/drawing/2014/main" id="{676115E8-9639-4249-97A4-87169A9F3B59}"/>
              </a:ext>
            </a:extLst>
          </p:cNvPr>
          <p:cNvSpPr>
            <a:spLocks noChangeArrowheads="1"/>
          </p:cNvSpPr>
          <p:nvPr/>
        </p:nvSpPr>
        <p:spPr bwMode="auto">
          <a:xfrm>
            <a:off x="8199106" y="5110451"/>
            <a:ext cx="2596039" cy="463668"/>
          </a:xfrm>
          <a:prstGeom prst="roundRect">
            <a:avLst/>
          </a:prstGeom>
          <a:gradFill rotWithShape="1">
            <a:gsLst>
              <a:gs pos="0">
                <a:srgbClr val="FFA2A1"/>
              </a:gs>
              <a:gs pos="35001">
                <a:srgbClr val="FFBEBD"/>
              </a:gs>
              <a:gs pos="100000">
                <a:srgbClr val="FFE5E5"/>
              </a:gs>
            </a:gsLst>
            <a:lin ang="16200000" scaled="1"/>
          </a:gradFill>
          <a:ln w="9525">
            <a:noFill/>
            <a:miter lim="800000"/>
            <a:headEnd/>
            <a:tailEnd/>
          </a:ln>
          <a:effectLst/>
          <a:scene3d>
            <a:camera prst="orthographicFront">
              <a:rot lat="0" lon="0" rev="0"/>
            </a:camera>
            <a:lightRig rig="contrasting" dir="t">
              <a:rot lat="0" lon="0" rev="7800000"/>
            </a:lightRig>
          </a:scene3d>
          <a:sp3d>
            <a:bevelT w="139700" h="139700"/>
          </a:sp3d>
        </p:spPr>
        <p:txBody>
          <a:bodyPr wrap="none" anchor="ctr"/>
          <a:lstStyle/>
          <a:p>
            <a:pPr algn="ctr">
              <a:defRPr/>
            </a:pPr>
            <a:r>
              <a:rPr lang="en-US" b="1" dirty="0">
                <a:latin typeface="Candara" pitchFamily="-65" charset="0"/>
              </a:rPr>
              <a:t> illicit goods &amp; services </a:t>
            </a:r>
          </a:p>
          <a:p>
            <a:pPr algn="ctr">
              <a:defRPr/>
            </a:pPr>
            <a:r>
              <a:rPr lang="en-US" b="1" dirty="0">
                <a:latin typeface="Candara" pitchFamily="-65" charset="0"/>
              </a:rPr>
              <a:t>Ex, liquor</a:t>
            </a:r>
          </a:p>
        </p:txBody>
      </p:sp>
      <p:sp>
        <p:nvSpPr>
          <p:cNvPr id="28" name="Rectangle 2">
            <a:extLst>
              <a:ext uri="{FF2B5EF4-FFF2-40B4-BE49-F238E27FC236}">
                <a16:creationId xmlns:a16="http://schemas.microsoft.com/office/drawing/2014/main" id="{685F038C-FFA1-455C-B3E0-A1C136F8D32F}"/>
              </a:ext>
            </a:extLst>
          </p:cNvPr>
          <p:cNvSpPr txBox="1">
            <a:spLocks noChangeArrowheads="1"/>
          </p:cNvSpPr>
          <p:nvPr/>
        </p:nvSpPr>
        <p:spPr>
          <a:xfrm>
            <a:off x="3000692" y="1845983"/>
            <a:ext cx="5929313" cy="671513"/>
          </a:xfrm>
          <a:prstGeom prst="roundRect">
            <a:avLst/>
          </a:prstGeom>
          <a:gradFill rotWithShape="1">
            <a:gsLst>
              <a:gs pos="0">
                <a:srgbClr val="E5EEFF"/>
              </a:gs>
              <a:gs pos="64999">
                <a:srgbClr val="BFD5FF"/>
              </a:gs>
              <a:gs pos="100000">
                <a:srgbClr val="A3C4FF"/>
              </a:gs>
            </a:gsLst>
            <a:lin ang="5400000" scaled="1"/>
          </a:gradFill>
          <a:ln cap="flat">
            <a:noFill/>
          </a:ln>
          <a:effectLst/>
          <a:scene3d>
            <a:camera prst="orthographicFront">
              <a:rot lat="0" lon="0" rev="0"/>
            </a:camera>
            <a:lightRig rig="contrasting" dir="t">
              <a:rot lat="0" lon="0" rev="7800000"/>
            </a:lightRig>
          </a:scene3d>
          <a:sp3d>
            <a:bevelT w="139700" h="139700"/>
          </a:sp3d>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dirty="0">
                <a:ln>
                  <a:noFill/>
                </a:ln>
                <a:solidFill>
                  <a:schemeClr val="tx1"/>
                </a:solidFill>
                <a:effectLst/>
                <a:uLnTx/>
                <a:uFillTx/>
                <a:latin typeface="Tahoma" pitchFamily="34" charset="0"/>
                <a:ea typeface="Tahoma" pitchFamily="34" charset="0"/>
                <a:cs typeface="Tahoma" pitchFamily="34" charset="0"/>
              </a:rPr>
              <a:t>Islamic</a:t>
            </a:r>
            <a:r>
              <a:rPr kumimoji="0" lang="fr-FR" sz="1800" b="1" i="0" u="none" strike="noStrike" kern="1200" cap="none" spc="0" normalizeH="0" baseline="0" dirty="0">
                <a:ln>
                  <a:noFill/>
                </a:ln>
                <a:solidFill>
                  <a:schemeClr val="tx1"/>
                </a:solidFill>
                <a:effectLst/>
                <a:uLnTx/>
                <a:uFillTx/>
                <a:latin typeface="Tahoma" pitchFamily="34" charset="0"/>
                <a:ea typeface="Tahoma" pitchFamily="34" charset="0"/>
                <a:cs typeface="Tahoma" pitchFamily="34" charset="0"/>
              </a:rPr>
              <a:t> Finance</a:t>
            </a:r>
          </a:p>
        </p:txBody>
      </p:sp>
      <p:sp>
        <p:nvSpPr>
          <p:cNvPr id="29" name="Text Box 6">
            <a:extLst>
              <a:ext uri="{FF2B5EF4-FFF2-40B4-BE49-F238E27FC236}">
                <a16:creationId xmlns:a16="http://schemas.microsoft.com/office/drawing/2014/main" id="{13422AF5-9E05-4A07-9B7B-DCD938F34613}"/>
              </a:ext>
            </a:extLst>
          </p:cNvPr>
          <p:cNvSpPr txBox="1">
            <a:spLocks noChangeArrowheads="1"/>
          </p:cNvSpPr>
          <p:nvPr/>
        </p:nvSpPr>
        <p:spPr bwMode="auto">
          <a:xfrm>
            <a:off x="1832292" y="3803640"/>
            <a:ext cx="2336800" cy="408623"/>
          </a:xfrm>
          <a:prstGeom prst="roundRect">
            <a:avLst/>
          </a:prstGeom>
          <a:ln>
            <a:noFill/>
            <a:headEnd type="none" w="sm" len="sm"/>
            <a:tailEnd type="none" w="sm" len="sm"/>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a:spAutoFit/>
          </a:bodyPr>
          <a:lstStyle/>
          <a:p>
            <a:pPr algn="ctr">
              <a:defRPr/>
            </a:pPr>
            <a:r>
              <a:rPr kumimoji="1" lang="en-US" b="1" dirty="0">
                <a:effectLst>
                  <a:outerShdw blurRad="38100" dist="38100" dir="2700000" algn="tl">
                    <a:srgbClr val="FFFFFF"/>
                  </a:outerShdw>
                </a:effectLst>
                <a:latin typeface="Candara" pitchFamily="-65" charset="0"/>
              </a:rPr>
              <a:t>Freedom of contract</a:t>
            </a:r>
          </a:p>
        </p:txBody>
      </p:sp>
      <p:sp>
        <p:nvSpPr>
          <p:cNvPr id="30" name="Text Box 8">
            <a:extLst>
              <a:ext uri="{FF2B5EF4-FFF2-40B4-BE49-F238E27FC236}">
                <a16:creationId xmlns:a16="http://schemas.microsoft.com/office/drawing/2014/main" id="{D28B0770-E527-4F70-89A0-4B6C1B7E17DA}"/>
              </a:ext>
            </a:extLst>
          </p:cNvPr>
          <p:cNvSpPr txBox="1">
            <a:spLocks noChangeArrowheads="1"/>
          </p:cNvSpPr>
          <p:nvPr/>
        </p:nvSpPr>
        <p:spPr bwMode="auto">
          <a:xfrm>
            <a:off x="4708048" y="3591444"/>
            <a:ext cx="2514600" cy="1020762"/>
          </a:xfrm>
          <a:prstGeom prst="roundRect">
            <a:avLst/>
          </a:prstGeom>
          <a:gradFill rotWithShape="1">
            <a:gsLst>
              <a:gs pos="0">
                <a:srgbClr val="FFA2A1"/>
              </a:gs>
              <a:gs pos="35001">
                <a:srgbClr val="FFBEBD"/>
              </a:gs>
              <a:gs pos="100000">
                <a:srgbClr val="FFE5E5"/>
              </a:gs>
            </a:gsLst>
            <a:lin ang="16200000" scaled="1"/>
          </a:gradFill>
          <a:ln w="9525">
            <a:noFill/>
            <a:miter lim="800000"/>
            <a:headEnd type="none" w="sm" len="sm"/>
            <a:tailEnd type="none" w="sm" len="sm"/>
          </a:ln>
          <a:effectLst/>
          <a:scene3d>
            <a:camera prst="orthographicFront">
              <a:rot lat="0" lon="0" rev="0"/>
            </a:camera>
            <a:lightRig rig="contrasting" dir="t">
              <a:rot lat="0" lon="0" rev="7800000"/>
            </a:lightRig>
          </a:scene3d>
          <a:sp3d>
            <a:bevelT w="139700" h="139700"/>
          </a:sp3d>
        </p:spPr>
        <p:txBody>
          <a:bodyPr>
            <a:spAutoFit/>
          </a:bodyPr>
          <a:lstStyle/>
          <a:p>
            <a:pPr algn="ctr">
              <a:defRPr/>
            </a:pPr>
            <a:endParaRPr kumimoji="1" lang="en-GB" b="1" dirty="0">
              <a:effectLst>
                <a:outerShdw blurRad="38100" dist="38100" dir="2700000" algn="tl">
                  <a:srgbClr val="FFFFFF"/>
                </a:outerShdw>
              </a:effectLst>
              <a:latin typeface="Candara" pitchFamily="-65" charset="0"/>
            </a:endParaRPr>
          </a:p>
          <a:p>
            <a:pPr algn="ctr">
              <a:defRPr/>
            </a:pPr>
            <a:r>
              <a:rPr kumimoji="1" lang="en-GB" b="1" dirty="0">
                <a:effectLst>
                  <a:outerShdw blurRad="38100" dist="38100" dir="2700000" algn="tl">
                    <a:srgbClr val="FFFFFF"/>
                  </a:outerShdw>
                </a:effectLst>
                <a:latin typeface="Candara" pitchFamily="-65" charset="0"/>
              </a:rPr>
              <a:t>Avoid</a:t>
            </a:r>
          </a:p>
          <a:p>
            <a:pPr algn="ctr">
              <a:defRPr/>
            </a:pPr>
            <a:endParaRPr kumimoji="1" lang="en-GB" b="1" dirty="0">
              <a:effectLst>
                <a:outerShdw blurRad="38100" dist="38100" dir="2700000" algn="tl">
                  <a:srgbClr val="FFFFFF"/>
                </a:outerShdw>
              </a:effectLst>
              <a:latin typeface="Candara" pitchFamily="-65" charset="0"/>
            </a:endParaRPr>
          </a:p>
        </p:txBody>
      </p:sp>
    </p:spTree>
    <p:extLst>
      <p:ext uri="{BB962C8B-B14F-4D97-AF65-F5344CB8AC3E}">
        <p14:creationId xmlns:p14="http://schemas.microsoft.com/office/powerpoint/2010/main" val="1702615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What is Shariah? </a:t>
            </a:r>
          </a:p>
        </p:txBody>
      </p:sp>
      <p:sp>
        <p:nvSpPr>
          <p:cNvPr id="3" name="Content Placeholder 2"/>
          <p:cNvSpPr>
            <a:spLocks noGrp="1"/>
          </p:cNvSpPr>
          <p:nvPr>
            <p:ph idx="1"/>
          </p:nvPr>
        </p:nvSpPr>
        <p:spPr>
          <a:xfrm>
            <a:off x="1097280" y="1845733"/>
            <a:ext cx="10058400" cy="4482495"/>
          </a:xfrm>
        </p:spPr>
        <p:txBody>
          <a:bodyPr>
            <a:normAutofit/>
          </a:bodyPr>
          <a:lstStyle/>
          <a:p>
            <a:pPr algn="just">
              <a:buFont typeface="Wingdings" panose="05000000000000000000" pitchFamily="2" charset="2"/>
              <a:buChar char="Ø"/>
            </a:pPr>
            <a:r>
              <a:rPr lang="en-US" sz="2400" dirty="0">
                <a:solidFill>
                  <a:schemeClr val="tx1"/>
                </a:solidFill>
                <a:latin typeface="Times New Roman" panose="02020603050405020304" pitchFamily="18" charset="0"/>
                <a:cs typeface="Times New Roman" panose="02020603050405020304" pitchFamily="18" charset="0"/>
              </a:rPr>
              <a:t>Shariah refers to the laws and commandments and way of life prescribed by Allah to mankind. </a:t>
            </a:r>
          </a:p>
          <a:p>
            <a:pPr algn="just">
              <a:buFont typeface="Wingdings" panose="05000000000000000000" pitchFamily="2" charset="2"/>
              <a:buChar char="Ø"/>
            </a:pPr>
            <a:endParaRPr lang="en-US" sz="24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en-US" sz="24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US" sz="24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GB"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en-GB" sz="2400" dirty="0">
              <a:solidFill>
                <a:schemeClr val="tx1"/>
              </a:solidFill>
            </a:endParaRPr>
          </a:p>
          <a:p>
            <a:pPr marL="0" indent="0">
              <a:buNone/>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marL="0" indent="0">
              <a:buNone/>
            </a:pPr>
            <a:endParaRPr lang="en-GB" dirty="0"/>
          </a:p>
        </p:txBody>
      </p:sp>
      <p:sp>
        <p:nvSpPr>
          <p:cNvPr id="11" name="Rectangle: Rounded Corners 10">
            <a:extLst>
              <a:ext uri="{FF2B5EF4-FFF2-40B4-BE49-F238E27FC236}">
                <a16:creationId xmlns:a16="http://schemas.microsoft.com/office/drawing/2014/main" id="{AECE0BED-1301-4B76-96FF-C5294CED2B0A}"/>
              </a:ext>
            </a:extLst>
          </p:cNvPr>
          <p:cNvSpPr/>
          <p:nvPr/>
        </p:nvSpPr>
        <p:spPr>
          <a:xfrm>
            <a:off x="4460240" y="2522100"/>
            <a:ext cx="2702560" cy="7416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SHARIAH</a:t>
            </a:r>
            <a:endParaRPr lang="en-GM" sz="2400" b="1" dirty="0"/>
          </a:p>
        </p:txBody>
      </p:sp>
      <p:sp>
        <p:nvSpPr>
          <p:cNvPr id="12" name="Oval 11">
            <a:extLst>
              <a:ext uri="{FF2B5EF4-FFF2-40B4-BE49-F238E27FC236}">
                <a16:creationId xmlns:a16="http://schemas.microsoft.com/office/drawing/2014/main" id="{65117A90-64B7-44A6-8E51-EBB97D1B9DBA}"/>
              </a:ext>
            </a:extLst>
          </p:cNvPr>
          <p:cNvSpPr/>
          <p:nvPr/>
        </p:nvSpPr>
        <p:spPr>
          <a:xfrm>
            <a:off x="2362200" y="3594220"/>
            <a:ext cx="2834640" cy="1534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FIQH</a:t>
            </a:r>
            <a:endParaRPr lang="en-GM" sz="2400" b="1" dirty="0"/>
          </a:p>
        </p:txBody>
      </p:sp>
      <p:sp>
        <p:nvSpPr>
          <p:cNvPr id="13" name="Oval 12">
            <a:extLst>
              <a:ext uri="{FF2B5EF4-FFF2-40B4-BE49-F238E27FC236}">
                <a16:creationId xmlns:a16="http://schemas.microsoft.com/office/drawing/2014/main" id="{57DEF5FC-A07E-44C6-9D3B-64936C8F0E70}"/>
              </a:ext>
            </a:extLst>
          </p:cNvPr>
          <p:cNvSpPr/>
          <p:nvPr/>
        </p:nvSpPr>
        <p:spPr>
          <a:xfrm>
            <a:off x="6461760" y="3594220"/>
            <a:ext cx="2834640" cy="1534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USUL FIQH</a:t>
            </a:r>
            <a:endParaRPr lang="en-GM" sz="2400" b="1" dirty="0"/>
          </a:p>
        </p:txBody>
      </p:sp>
      <p:cxnSp>
        <p:nvCxnSpPr>
          <p:cNvPr id="15" name="Straight Connector 14">
            <a:extLst>
              <a:ext uri="{FF2B5EF4-FFF2-40B4-BE49-F238E27FC236}">
                <a16:creationId xmlns:a16="http://schemas.microsoft.com/office/drawing/2014/main" id="{77FB91EF-A57C-4A96-908C-E18F50FA232C}"/>
              </a:ext>
            </a:extLst>
          </p:cNvPr>
          <p:cNvCxnSpPr>
            <a:stCxn id="12" idx="0"/>
            <a:endCxn id="11" idx="1"/>
          </p:cNvCxnSpPr>
          <p:nvPr/>
        </p:nvCxnSpPr>
        <p:spPr>
          <a:xfrm flipV="1">
            <a:off x="3779520" y="2892940"/>
            <a:ext cx="680720" cy="701280"/>
          </a:xfrm>
          <a:prstGeom prst="line">
            <a:avLst/>
          </a:prstGeom>
        </p:spPr>
        <p:style>
          <a:lnRef idx="3">
            <a:schemeClr val="accent2"/>
          </a:lnRef>
          <a:fillRef idx="0">
            <a:schemeClr val="accent2"/>
          </a:fillRef>
          <a:effectRef idx="2">
            <a:schemeClr val="accent2"/>
          </a:effectRef>
          <a:fontRef idx="minor">
            <a:schemeClr val="tx1"/>
          </a:fontRef>
        </p:style>
      </p:cxnSp>
      <p:cxnSp>
        <p:nvCxnSpPr>
          <p:cNvPr id="17" name="Straight Connector 16">
            <a:extLst>
              <a:ext uri="{FF2B5EF4-FFF2-40B4-BE49-F238E27FC236}">
                <a16:creationId xmlns:a16="http://schemas.microsoft.com/office/drawing/2014/main" id="{4027459B-4759-4BE3-9C31-2459FAB6C4F2}"/>
              </a:ext>
            </a:extLst>
          </p:cNvPr>
          <p:cNvCxnSpPr>
            <a:stCxn id="11" idx="3"/>
            <a:endCxn id="13" idx="0"/>
          </p:cNvCxnSpPr>
          <p:nvPr/>
        </p:nvCxnSpPr>
        <p:spPr>
          <a:xfrm>
            <a:off x="7162800" y="2892940"/>
            <a:ext cx="716280" cy="701280"/>
          </a:xfrm>
          <a:prstGeom prst="line">
            <a:avLst/>
          </a:prstGeom>
        </p:spPr>
        <p:style>
          <a:lnRef idx="3">
            <a:schemeClr val="accent2"/>
          </a:lnRef>
          <a:fillRef idx="0">
            <a:schemeClr val="accent2"/>
          </a:fillRef>
          <a:effectRef idx="2">
            <a:schemeClr val="accent2"/>
          </a:effectRef>
          <a:fontRef idx="minor">
            <a:schemeClr val="tx1"/>
          </a:fontRef>
        </p:style>
      </p:cxnSp>
      <p:sp>
        <p:nvSpPr>
          <p:cNvPr id="19" name="TextBox 18">
            <a:extLst>
              <a:ext uri="{FF2B5EF4-FFF2-40B4-BE49-F238E27FC236}">
                <a16:creationId xmlns:a16="http://schemas.microsoft.com/office/drawing/2014/main" id="{47093607-2BBB-4D1B-B1E6-D2702F1ABE75}"/>
              </a:ext>
            </a:extLst>
          </p:cNvPr>
          <p:cNvSpPr txBox="1"/>
          <p:nvPr/>
        </p:nvSpPr>
        <p:spPr>
          <a:xfrm>
            <a:off x="3037841" y="5685709"/>
            <a:ext cx="2062480" cy="369332"/>
          </a:xfrm>
          <a:prstGeom prst="rect">
            <a:avLst/>
          </a:prstGeom>
          <a:noFill/>
        </p:spPr>
        <p:txBody>
          <a:bodyPr wrap="square" rtlCol="0">
            <a:spAutoFit/>
          </a:bodyPr>
          <a:lstStyle/>
          <a:p>
            <a:r>
              <a:rPr lang="en-US" b="1" dirty="0"/>
              <a:t>ISLAMIC LAW</a:t>
            </a:r>
            <a:endParaRPr lang="en-GM" b="1" dirty="0"/>
          </a:p>
        </p:txBody>
      </p:sp>
      <p:sp>
        <p:nvSpPr>
          <p:cNvPr id="20" name="TextBox 19">
            <a:extLst>
              <a:ext uri="{FF2B5EF4-FFF2-40B4-BE49-F238E27FC236}">
                <a16:creationId xmlns:a16="http://schemas.microsoft.com/office/drawing/2014/main" id="{5C911870-DDE7-49BE-8145-D2D9DB3E49C9}"/>
              </a:ext>
            </a:extLst>
          </p:cNvPr>
          <p:cNvSpPr txBox="1"/>
          <p:nvPr/>
        </p:nvSpPr>
        <p:spPr>
          <a:xfrm>
            <a:off x="7040882" y="5547210"/>
            <a:ext cx="3322318" cy="646331"/>
          </a:xfrm>
          <a:prstGeom prst="rect">
            <a:avLst/>
          </a:prstGeom>
          <a:noFill/>
        </p:spPr>
        <p:txBody>
          <a:bodyPr wrap="square" rtlCol="0">
            <a:spAutoFit/>
          </a:bodyPr>
          <a:lstStyle/>
          <a:p>
            <a:r>
              <a:rPr lang="en-US" b="1" dirty="0"/>
              <a:t>METHODOLOGY</a:t>
            </a:r>
          </a:p>
          <a:p>
            <a:r>
              <a:rPr lang="en-US" b="1" dirty="0"/>
              <a:t>(How the Islamic Law is derived)</a:t>
            </a:r>
            <a:endParaRPr lang="en-GM" b="1" dirty="0"/>
          </a:p>
        </p:txBody>
      </p:sp>
      <p:cxnSp>
        <p:nvCxnSpPr>
          <p:cNvPr id="24" name="Straight Arrow Connector 23">
            <a:extLst>
              <a:ext uri="{FF2B5EF4-FFF2-40B4-BE49-F238E27FC236}">
                <a16:creationId xmlns:a16="http://schemas.microsoft.com/office/drawing/2014/main" id="{213DF67F-F70A-40DF-924A-E435A6DB4094}"/>
              </a:ext>
            </a:extLst>
          </p:cNvPr>
          <p:cNvCxnSpPr/>
          <p:nvPr/>
        </p:nvCxnSpPr>
        <p:spPr>
          <a:xfrm>
            <a:off x="3779520" y="5128380"/>
            <a:ext cx="0" cy="4188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CEE78ED0-8B5A-445B-B0DA-2E3691AF9543}"/>
              </a:ext>
            </a:extLst>
          </p:cNvPr>
          <p:cNvCxnSpPr/>
          <p:nvPr/>
        </p:nvCxnSpPr>
        <p:spPr>
          <a:xfrm>
            <a:off x="7879080" y="5128380"/>
            <a:ext cx="0" cy="3275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2998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Objectives of Shariah? </a:t>
            </a:r>
          </a:p>
        </p:txBody>
      </p:sp>
      <p:sp>
        <p:nvSpPr>
          <p:cNvPr id="3" name="Content Placeholder 2"/>
          <p:cNvSpPr>
            <a:spLocks noGrp="1"/>
          </p:cNvSpPr>
          <p:nvPr>
            <p:ph idx="1"/>
          </p:nvPr>
        </p:nvSpPr>
        <p:spPr>
          <a:xfrm>
            <a:off x="1097280" y="1845733"/>
            <a:ext cx="10058400" cy="4482495"/>
          </a:xfrm>
        </p:spPr>
        <p:txBody>
          <a:bodyPr>
            <a:normAutofit/>
          </a:bodyPr>
          <a:lstStyle/>
          <a:p>
            <a:pPr marL="0" indent="0" algn="just">
              <a:buNone/>
            </a:pPr>
            <a:endParaRPr lang="en-US" sz="24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US" sz="24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GB"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en-GB" sz="2400" dirty="0">
              <a:solidFill>
                <a:schemeClr val="tx1"/>
              </a:solidFill>
            </a:endParaRPr>
          </a:p>
          <a:p>
            <a:pPr marL="0" indent="0">
              <a:buNone/>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marL="0" indent="0">
              <a:buNone/>
            </a:pPr>
            <a:endParaRPr lang="en-GB" dirty="0"/>
          </a:p>
        </p:txBody>
      </p:sp>
      <p:sp>
        <p:nvSpPr>
          <p:cNvPr id="6" name="TextBox 5">
            <a:extLst>
              <a:ext uri="{FF2B5EF4-FFF2-40B4-BE49-F238E27FC236}">
                <a16:creationId xmlns:a16="http://schemas.microsoft.com/office/drawing/2014/main" id="{8D9451DA-B1DA-479A-9EF5-1CFD9AA2C055}"/>
              </a:ext>
            </a:extLst>
          </p:cNvPr>
          <p:cNvSpPr txBox="1"/>
          <p:nvPr/>
        </p:nvSpPr>
        <p:spPr>
          <a:xfrm>
            <a:off x="-12388" y="3322321"/>
            <a:ext cx="1452880" cy="646331"/>
          </a:xfrm>
          <a:prstGeom prst="rect">
            <a:avLst/>
          </a:prstGeom>
          <a:noFill/>
        </p:spPr>
        <p:txBody>
          <a:bodyPr wrap="square" rtlCol="0">
            <a:spAutoFit/>
          </a:bodyPr>
          <a:lstStyle/>
          <a:p>
            <a:r>
              <a:rPr lang="en-US" b="1" dirty="0"/>
              <a:t>The Essential</a:t>
            </a:r>
          </a:p>
          <a:p>
            <a:r>
              <a:rPr lang="en-US" b="1" dirty="0"/>
              <a:t>Necessities </a:t>
            </a:r>
            <a:endParaRPr lang="en-GM" b="1" dirty="0"/>
          </a:p>
        </p:txBody>
      </p:sp>
      <p:sp>
        <p:nvSpPr>
          <p:cNvPr id="7" name="TextBox 6">
            <a:extLst>
              <a:ext uri="{FF2B5EF4-FFF2-40B4-BE49-F238E27FC236}">
                <a16:creationId xmlns:a16="http://schemas.microsoft.com/office/drawing/2014/main" id="{85514C6C-1104-4A1A-ADE3-BDFA374213FC}"/>
              </a:ext>
            </a:extLst>
          </p:cNvPr>
          <p:cNvSpPr txBox="1"/>
          <p:nvPr/>
        </p:nvSpPr>
        <p:spPr>
          <a:xfrm>
            <a:off x="1304314" y="3429000"/>
            <a:ext cx="365760" cy="461665"/>
          </a:xfrm>
          <a:prstGeom prst="rect">
            <a:avLst/>
          </a:prstGeom>
          <a:noFill/>
        </p:spPr>
        <p:txBody>
          <a:bodyPr wrap="square" rtlCol="0">
            <a:spAutoFit/>
          </a:bodyPr>
          <a:lstStyle/>
          <a:p>
            <a:r>
              <a:rPr lang="en-US" sz="2400" b="1" dirty="0"/>
              <a:t>=</a:t>
            </a:r>
            <a:endParaRPr lang="en-GM" b="1" dirty="0"/>
          </a:p>
        </p:txBody>
      </p:sp>
      <p:sp>
        <p:nvSpPr>
          <p:cNvPr id="18" name="Oval 17">
            <a:extLst>
              <a:ext uri="{FF2B5EF4-FFF2-40B4-BE49-F238E27FC236}">
                <a16:creationId xmlns:a16="http://schemas.microsoft.com/office/drawing/2014/main" id="{17B9F1C0-401B-4060-8BA5-61BB1C9105C3}"/>
              </a:ext>
            </a:extLst>
          </p:cNvPr>
          <p:cNvSpPr/>
          <p:nvPr/>
        </p:nvSpPr>
        <p:spPr>
          <a:xfrm>
            <a:off x="1727200" y="2505092"/>
            <a:ext cx="2026297" cy="20881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RELIGION</a:t>
            </a:r>
            <a:endParaRPr lang="en-GM" sz="2000" b="1" dirty="0"/>
          </a:p>
        </p:txBody>
      </p:sp>
      <p:sp>
        <p:nvSpPr>
          <p:cNvPr id="21" name="Oval 20">
            <a:extLst>
              <a:ext uri="{FF2B5EF4-FFF2-40B4-BE49-F238E27FC236}">
                <a16:creationId xmlns:a16="http://schemas.microsoft.com/office/drawing/2014/main" id="{11332850-DF38-4B06-A256-B913B17EED24}"/>
              </a:ext>
            </a:extLst>
          </p:cNvPr>
          <p:cNvSpPr/>
          <p:nvPr/>
        </p:nvSpPr>
        <p:spPr>
          <a:xfrm>
            <a:off x="3753497" y="2505091"/>
            <a:ext cx="2026297" cy="20881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LIFE</a:t>
            </a:r>
            <a:endParaRPr lang="en-GM" sz="2000" b="1" dirty="0"/>
          </a:p>
        </p:txBody>
      </p:sp>
      <p:sp>
        <p:nvSpPr>
          <p:cNvPr id="22" name="Oval 21">
            <a:extLst>
              <a:ext uri="{FF2B5EF4-FFF2-40B4-BE49-F238E27FC236}">
                <a16:creationId xmlns:a16="http://schemas.microsoft.com/office/drawing/2014/main" id="{0A034463-B66F-4160-BB11-EEC936BD840C}"/>
              </a:ext>
            </a:extLst>
          </p:cNvPr>
          <p:cNvSpPr/>
          <p:nvPr/>
        </p:nvSpPr>
        <p:spPr>
          <a:xfrm>
            <a:off x="5779794" y="2505090"/>
            <a:ext cx="2026297" cy="20881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FAMILY</a:t>
            </a:r>
            <a:endParaRPr lang="en-GM" sz="2000" b="1" dirty="0"/>
          </a:p>
        </p:txBody>
      </p:sp>
      <p:sp>
        <p:nvSpPr>
          <p:cNvPr id="23" name="Oval 22">
            <a:extLst>
              <a:ext uri="{FF2B5EF4-FFF2-40B4-BE49-F238E27FC236}">
                <a16:creationId xmlns:a16="http://schemas.microsoft.com/office/drawing/2014/main" id="{C5C818AF-E63D-4FC9-9252-8DDE1DCF11F0}"/>
              </a:ext>
            </a:extLst>
          </p:cNvPr>
          <p:cNvSpPr/>
          <p:nvPr/>
        </p:nvSpPr>
        <p:spPr>
          <a:xfrm>
            <a:off x="7806091" y="2505090"/>
            <a:ext cx="2026297" cy="20881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INTELLECT</a:t>
            </a:r>
            <a:endParaRPr lang="en-GM" sz="2000" b="1" dirty="0"/>
          </a:p>
        </p:txBody>
      </p:sp>
      <p:sp>
        <p:nvSpPr>
          <p:cNvPr id="25" name="Oval 24">
            <a:extLst>
              <a:ext uri="{FF2B5EF4-FFF2-40B4-BE49-F238E27FC236}">
                <a16:creationId xmlns:a16="http://schemas.microsoft.com/office/drawing/2014/main" id="{6457BB80-3D68-48E7-AE4F-0CC132F89941}"/>
              </a:ext>
            </a:extLst>
          </p:cNvPr>
          <p:cNvSpPr/>
          <p:nvPr/>
        </p:nvSpPr>
        <p:spPr>
          <a:xfrm>
            <a:off x="9832388" y="2505090"/>
            <a:ext cx="2026297" cy="20881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WEALTH</a:t>
            </a:r>
            <a:endParaRPr lang="en-GM" sz="2000" b="1" dirty="0"/>
          </a:p>
        </p:txBody>
      </p:sp>
    </p:spTree>
    <p:extLst>
      <p:ext uri="{BB962C8B-B14F-4D97-AF65-F5344CB8AC3E}">
        <p14:creationId xmlns:p14="http://schemas.microsoft.com/office/powerpoint/2010/main" val="29664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Objectives of Shariah in Islamic Finance </a:t>
            </a:r>
          </a:p>
        </p:txBody>
      </p:sp>
      <p:sp>
        <p:nvSpPr>
          <p:cNvPr id="3" name="Content Placeholder 2"/>
          <p:cNvSpPr>
            <a:spLocks noGrp="1"/>
          </p:cNvSpPr>
          <p:nvPr>
            <p:ph idx="1"/>
          </p:nvPr>
        </p:nvSpPr>
        <p:spPr>
          <a:xfrm>
            <a:off x="1097280" y="1845733"/>
            <a:ext cx="10058400" cy="4482495"/>
          </a:xfrm>
        </p:spPr>
        <p:txBody>
          <a:bodyPr>
            <a:normAutofit/>
          </a:bodyPr>
          <a:lstStyle/>
          <a:p>
            <a:pPr marL="0" indent="0" algn="just">
              <a:buNone/>
            </a:pPr>
            <a:endParaRPr lang="en-US" sz="24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en-US" sz="24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en-US" sz="24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en-US" sz="24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US" sz="2400"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GB"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en-GB" sz="2400" dirty="0">
              <a:solidFill>
                <a:schemeClr val="tx1"/>
              </a:solidFill>
            </a:endParaRPr>
          </a:p>
          <a:p>
            <a:pPr marL="0" indent="0">
              <a:buNone/>
            </a:pPr>
            <a:endParaRPr lang="en-GB" sz="2400" dirty="0">
              <a:solidFill>
                <a:schemeClr val="tx1"/>
              </a:solidFill>
            </a:endParaRPr>
          </a:p>
          <a:p>
            <a:pPr>
              <a:buFont typeface="Wingdings" panose="05000000000000000000" pitchFamily="2" charset="2"/>
              <a:buChar char="Ø"/>
            </a:pPr>
            <a:endParaRPr lang="en-GB" sz="2400" dirty="0">
              <a:solidFill>
                <a:schemeClr val="tx1"/>
              </a:solidFill>
            </a:endParaRPr>
          </a:p>
          <a:p>
            <a:pPr marL="0" indent="0">
              <a:buNone/>
            </a:pPr>
            <a:endParaRPr lang="en-GB" dirty="0"/>
          </a:p>
        </p:txBody>
      </p:sp>
      <p:sp>
        <p:nvSpPr>
          <p:cNvPr id="11" name="Rectangle: Rounded Corners 10">
            <a:extLst>
              <a:ext uri="{FF2B5EF4-FFF2-40B4-BE49-F238E27FC236}">
                <a16:creationId xmlns:a16="http://schemas.microsoft.com/office/drawing/2014/main" id="{B89A65EA-46E4-48FD-A848-0230740E8306}"/>
              </a:ext>
            </a:extLst>
          </p:cNvPr>
          <p:cNvSpPr/>
          <p:nvPr/>
        </p:nvSpPr>
        <p:spPr>
          <a:xfrm>
            <a:off x="1370676" y="2302933"/>
            <a:ext cx="9724044" cy="523220"/>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WEALTH CIRCULATION</a:t>
            </a:r>
            <a:endParaRPr kumimoji="0" lang="en-GM"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Rounded Corners 11">
            <a:extLst>
              <a:ext uri="{FF2B5EF4-FFF2-40B4-BE49-F238E27FC236}">
                <a16:creationId xmlns:a16="http://schemas.microsoft.com/office/drawing/2014/main" id="{5B80D5C5-4B23-4867-A9F1-AB736DA84AF4}"/>
              </a:ext>
            </a:extLst>
          </p:cNvPr>
          <p:cNvSpPr/>
          <p:nvPr/>
        </p:nvSpPr>
        <p:spPr>
          <a:xfrm>
            <a:off x="1370673" y="2915743"/>
            <a:ext cx="9724044" cy="523220"/>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JUSTICE IN WEALTH CIRCULATION</a:t>
            </a:r>
            <a:endParaRPr kumimoji="0" lang="en-GM"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Rectangle: Rounded Corners 12">
            <a:extLst>
              <a:ext uri="{FF2B5EF4-FFF2-40B4-BE49-F238E27FC236}">
                <a16:creationId xmlns:a16="http://schemas.microsoft.com/office/drawing/2014/main" id="{A24F8976-A0ED-4777-938D-59963739526A}"/>
              </a:ext>
            </a:extLst>
          </p:cNvPr>
          <p:cNvSpPr/>
          <p:nvPr/>
        </p:nvSpPr>
        <p:spPr>
          <a:xfrm>
            <a:off x="1370673" y="3528553"/>
            <a:ext cx="9724044" cy="523220"/>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WEALTH CREATION AND ACCUMULATION</a:t>
            </a:r>
            <a:endParaRPr kumimoji="0" lang="en-GM"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Rounded Corners 13">
            <a:extLst>
              <a:ext uri="{FF2B5EF4-FFF2-40B4-BE49-F238E27FC236}">
                <a16:creationId xmlns:a16="http://schemas.microsoft.com/office/drawing/2014/main" id="{B1358867-D74A-4078-AE17-0F7E25BE8CFE}"/>
              </a:ext>
            </a:extLst>
          </p:cNvPr>
          <p:cNvSpPr/>
          <p:nvPr/>
        </p:nvSpPr>
        <p:spPr>
          <a:xfrm>
            <a:off x="1370673" y="4141363"/>
            <a:ext cx="9724044" cy="523220"/>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prstClr val="white"/>
                </a:solidFill>
                <a:latin typeface="Calibri" panose="020F0502020204030204"/>
              </a:rPr>
              <a:t>TRANSPARENCY</a:t>
            </a:r>
            <a:endParaRPr kumimoji="0" lang="en-GM"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Rounded Corners 14">
            <a:extLst>
              <a:ext uri="{FF2B5EF4-FFF2-40B4-BE49-F238E27FC236}">
                <a16:creationId xmlns:a16="http://schemas.microsoft.com/office/drawing/2014/main" id="{62B6B98C-C92F-4D65-84E0-BB6F625F137A}"/>
              </a:ext>
            </a:extLst>
          </p:cNvPr>
          <p:cNvSpPr/>
          <p:nvPr/>
        </p:nvSpPr>
        <p:spPr>
          <a:xfrm>
            <a:off x="1370673" y="4772956"/>
            <a:ext cx="9724044" cy="523220"/>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SOCIETY WELFARE AND SUSTAINABLE DEVELOPMENT</a:t>
            </a:r>
            <a:endParaRPr kumimoji="0" lang="en-GM"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0551053"/>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13152</TotalTime>
  <Words>1525</Words>
  <Application>Microsoft Office PowerPoint</Application>
  <PresentationFormat>Widescreen</PresentationFormat>
  <Paragraphs>458</Paragraphs>
  <Slides>37</Slides>
  <Notes>36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37</vt:i4>
      </vt:variant>
    </vt:vector>
  </HeadingPairs>
  <TitlesOfParts>
    <vt:vector size="46" baseType="lpstr">
      <vt:lpstr>Arial</vt:lpstr>
      <vt:lpstr>Calibri</vt:lpstr>
      <vt:lpstr>Calibri Light</vt:lpstr>
      <vt:lpstr>Candara</vt:lpstr>
      <vt:lpstr>Courier New</vt:lpstr>
      <vt:lpstr>Tahoma</vt:lpstr>
      <vt:lpstr>Times New Roman</vt:lpstr>
      <vt:lpstr>Wingdings</vt:lpstr>
      <vt:lpstr>Retrospect</vt:lpstr>
      <vt:lpstr>       SHARIAH GOVERNANCE FRAMEWORK FOR ISLAMIC BANKS  Presented by:  Muhammed Sonko Other Financial Institutions Supervision Department (OFISD) Central Bank of The Gambia    </vt:lpstr>
      <vt:lpstr>Presentation Outline</vt:lpstr>
      <vt:lpstr>Introduction – Legal Framework</vt:lpstr>
      <vt:lpstr>PowerPoint Presentation</vt:lpstr>
      <vt:lpstr>PowerPoint Presentation</vt:lpstr>
      <vt:lpstr>General Principles</vt:lpstr>
      <vt:lpstr>What is Shariah? </vt:lpstr>
      <vt:lpstr>Objectives of Shariah? </vt:lpstr>
      <vt:lpstr>Objectives of Shariah in Islamic Finance </vt:lpstr>
      <vt:lpstr>Islamic Corporate Governance</vt:lpstr>
      <vt:lpstr>Shariah Governance Framework</vt:lpstr>
      <vt:lpstr>Importance of Islamic Corporate Governance</vt:lpstr>
      <vt:lpstr>Corporate Governance Components</vt:lpstr>
      <vt:lpstr>Shariah Supervisory Board</vt:lpstr>
      <vt:lpstr>Shariah Supervisory Board: Composition, Appointment, Dismissal or Retirement</vt:lpstr>
      <vt:lpstr>Core Traits of Shariah Supervisory Board</vt:lpstr>
      <vt:lpstr>Possible Situation Causing Impairment in SSB’s Credibility</vt:lpstr>
      <vt:lpstr>Shariah Supervisory Board: Fatwa</vt:lpstr>
      <vt:lpstr>Shariah Supervisory Board: Fatwa</vt:lpstr>
      <vt:lpstr>Methods, Text and Documentation of Fatwa</vt:lpstr>
      <vt:lpstr>Publication of Fatwa, Rulings, and Guidelines of SSB</vt:lpstr>
      <vt:lpstr>Shariah Governance Framework</vt:lpstr>
      <vt:lpstr>Shariah Review Process: Planning the review process</vt:lpstr>
      <vt:lpstr>Shariah Review Process: Planning</vt:lpstr>
      <vt:lpstr>Shariah Review Process: Executing</vt:lpstr>
      <vt:lpstr>Shariah Report Format</vt:lpstr>
      <vt:lpstr>Central Shariah Board</vt:lpstr>
      <vt:lpstr>Functions of Central Shariah Board</vt:lpstr>
      <vt:lpstr>Sample Performance Assessment for SSB: Collective Assessment</vt:lpstr>
      <vt:lpstr>Sample Performance Assessment for SSB: Individual Assessment</vt:lpstr>
      <vt:lpstr>Shariah Governance Framework</vt:lpstr>
      <vt:lpstr>Internal Shariah Auditing</vt:lpstr>
      <vt:lpstr>Internal Shariah Auditing: Professional Proficiency</vt:lpstr>
      <vt:lpstr>Internal Shariah Audit Process</vt:lpstr>
      <vt:lpstr>Internal Shariah Auditing:  Testing Methodology</vt:lpstr>
      <vt:lpstr>Internal Shariah Auditing:  Report</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ISLAMIC FINANCE AND THE BANKING SYSTEM</dc:title>
  <dc:creator>Microsoft account</dc:creator>
  <cp:lastModifiedBy>Muhammed  Sonko</cp:lastModifiedBy>
  <cp:revision>912</cp:revision>
  <cp:lastPrinted>2021-01-19T11:40:50Z</cp:lastPrinted>
  <dcterms:created xsi:type="dcterms:W3CDTF">2020-10-24T12:02:11Z</dcterms:created>
  <dcterms:modified xsi:type="dcterms:W3CDTF">2022-03-23T00:30:30Z</dcterms:modified>
</cp:coreProperties>
</file>